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0"/>
  </p:notesMasterIdLst>
  <p:sldIdLst>
    <p:sldId id="256" r:id="rId2"/>
    <p:sldId id="257" r:id="rId3"/>
    <p:sldId id="258" r:id="rId4"/>
    <p:sldId id="259"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7" r:id="rId23"/>
    <p:sldId id="290" r:id="rId24"/>
    <p:sldId id="291" r:id="rId25"/>
    <p:sldId id="292" r:id="rId26"/>
    <p:sldId id="283" r:id="rId27"/>
    <p:sldId id="284" r:id="rId28"/>
    <p:sldId id="285" r:id="rId29"/>
  </p:sldIdLst>
  <p:sldSz cx="18288000" cy="10287000"/>
  <p:notesSz cx="6858000" cy="9144000"/>
  <p:embeddedFontLst>
    <p:embeddedFont>
      <p:font typeface="Canva Sans" panose="020B0503030501040103" pitchFamily="34" charset="0"/>
      <p:regular r:id="rId31"/>
    </p:embeddedFont>
    <p:embeddedFont>
      <p:font typeface="Canva Sans Bold" panose="020B0803030501040103" pitchFamily="34" charset="0"/>
      <p:regular r:id="rId32"/>
      <p:bold r:id="rId33"/>
    </p:embeddedFont>
    <p:embeddedFont>
      <p:font typeface="DM Sans" pitchFamily="2" charset="77"/>
      <p:regular r:id="rId34"/>
      <p:bold r:id="rId35"/>
      <p:italic r:id="rId36"/>
      <p:boldItalic r:id="rId37"/>
    </p:embeddedFont>
    <p:embeddedFont>
      <p:font typeface="Gaegu Bold" pitchFamily="2" charset="0"/>
      <p:regular r:id="rId38"/>
      <p:bold r:id="rId39"/>
    </p:embeddedFont>
    <p:embeddedFont>
      <p:font typeface="Gulfs Display" pitchFamily="2" charset="77"/>
      <p:regular r:id="rId40"/>
    </p:embeddedFont>
    <p:embeddedFont>
      <p:font typeface="Lato Bold" panose="020F0502020204030203" pitchFamily="34" charset="0"/>
      <p:regular r:id="rId41"/>
      <p:bold r:id="rId42"/>
    </p:embeddedFont>
    <p:embeddedFont>
      <p:font typeface="Lato Heavy" panose="020F0502020204030203" pitchFamily="34" charset="0"/>
      <p:regular r:id="rId43"/>
      <p:bold r:id="rId44"/>
    </p:embeddedFont>
    <p:embeddedFont>
      <p:font typeface="Lato Italics" panose="020F0502020204030203" pitchFamily="34" charset="0"/>
      <p:regular r:id="rId45"/>
      <p:italic r:id="rId46"/>
    </p:embeddedFont>
    <p:embeddedFont>
      <p:font typeface="Peace Sans" panose="02000505040000020004" pitchFamily="2" charset="77"/>
      <p:regular r:id="rId47"/>
    </p:embeddedFont>
    <p:embeddedFont>
      <p:font typeface="Roboto Bold" panose="02000000000000000000" pitchFamily="2" charset="0"/>
      <p:regular r:id="rId48"/>
      <p:bold r:id="rId49"/>
    </p:embeddedFont>
    <p:embeddedFont>
      <p:font typeface="Roboto Bold Italics" panose="02000000000000000000" pitchFamily="2" charset="0"/>
      <p:regular r:id="rId50"/>
      <p:bold r:id="rId51"/>
      <p:italic r:id="rId52"/>
      <p:boldItalic r:id="rId5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34" autoAdjust="0"/>
    <p:restoredTop sz="87449" autoAdjust="0"/>
  </p:normalViewPr>
  <p:slideViewPr>
    <p:cSldViewPr>
      <p:cViewPr varScale="1">
        <p:scale>
          <a:sx n="74" d="100"/>
          <a:sy n="74" d="100"/>
        </p:scale>
        <p:origin x="792" y="1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9.fntdata"/><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font" Target="fonts/font17.fntdata"/><Relationship Id="rId50" Type="http://schemas.openxmlformats.org/officeDocument/2006/relationships/font" Target="fonts/font20.fntdata"/><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font" Target="fonts/font15.fntdata"/><Relationship Id="rId53" Type="http://schemas.openxmlformats.org/officeDocument/2006/relationships/font" Target="fonts/font23.fntdata"/><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font" Target="fonts/font18.fntdata"/><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21.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font" Target="fonts/font16.fntdata"/><Relationship Id="rId20" Type="http://schemas.openxmlformats.org/officeDocument/2006/relationships/slide" Target="slides/slide19.xml"/><Relationship Id="rId41" Type="http://schemas.openxmlformats.org/officeDocument/2006/relationships/font" Target="fonts/font11.fntdata"/><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49" Type="http://schemas.openxmlformats.org/officeDocument/2006/relationships/font" Target="fonts/font19.fntdata"/><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font" Target="fonts/font1.fntdata"/><Relationship Id="rId44" Type="http://schemas.openxmlformats.org/officeDocument/2006/relationships/font" Target="fonts/font14.fntdata"/><Relationship Id="rId52" Type="http://schemas.openxmlformats.org/officeDocument/2006/relationships/font" Target="fonts/font2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21.09.2025</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So lets get into cells, tissues and organs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 Cells: The Building Blocks</a:t>
            </a:r>
          </a:p>
          <a:p>
            <a:r>
              <a:rPr lang="en-US"/>
              <a:t>What They Are: Cells are the smallest functional units of life, carrying out the basic processes that keep an organism alive, like energy production and waste removal.</a:t>
            </a:r>
          </a:p>
          <a:p>
            <a:r>
              <a:rPr lang="en-US"/>
              <a:t>Example: Muscle cells, nerve cells, and skin cells all have specialized functions that support different processes in the body.</a:t>
            </a:r>
          </a:p>
          <a:p>
            <a:endParaRPr lang="en-US"/>
          </a:p>
          <a:p>
            <a:r>
              <a:rPr lang="en-US"/>
              <a:t>2. How Cells Form Tissues</a:t>
            </a:r>
          </a:p>
          <a:p>
            <a:r>
              <a:rPr lang="en-US"/>
              <a:t>Definition of Tissues: When groups of similar cells with the same function come together, they form tissues. Each tissue type is designed to perform specific tasks that contribute to the body’s function.</a:t>
            </a:r>
          </a:p>
          <a:p>
            <a:endParaRPr lang="en-US"/>
          </a:p>
          <a:p>
            <a:r>
              <a:rPr lang="en-US"/>
              <a:t>3. How Tissues Form Organs</a:t>
            </a:r>
          </a:p>
          <a:p>
            <a:r>
              <a:rPr lang="en-US"/>
              <a:t>Definition of Organs: An organ is a complex structure made up of multiple types of tissues working together to perform a specific function.</a:t>
            </a:r>
          </a:p>
          <a:p>
            <a:endParaRPr lang="en-US"/>
          </a:p>
          <a:p>
            <a:r>
              <a:rPr lang="en-US"/>
              <a:t>Examples of Organs:</a:t>
            </a:r>
          </a:p>
          <a:p>
            <a:r>
              <a:rPr lang="en-US"/>
              <a:t>The heart is made up of muscle tissue for pumping, connective tissue for support, and nervous tissue for regulation. These tissues work together to circulate blood.</a:t>
            </a:r>
          </a:p>
          <a:p>
            <a:r>
              <a:rPr lang="en-US"/>
              <a:t>The stomach includes muscle tissue to churn food, epithelial tissue to line the stomach wall, and connective tissue to support the organ structure. Together, these tissues digest food and absorb nutrients.</a:t>
            </a:r>
          </a:p>
          <a:p>
            <a:endParaRPr lang="en-US"/>
          </a:p>
          <a:p>
            <a:r>
              <a:rPr lang="en-US"/>
              <a:t>Function of Organs: Each organ has a specialized role, contributing to larger organ systems like the respiratory, digestive, and circulatory systems.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What are organoids?</a:t>
            </a:r>
          </a:p>
          <a:p>
            <a:r>
              <a:rPr lang="en-US"/>
              <a:t>Organoids are 3D clusters of cells grown from stem cells that self-organize into structures resembling miniature organs. These organoids can replicate the architecture and function of real human organs, including the interactions between cells and tissues.</a:t>
            </a:r>
          </a:p>
          <a:p>
            <a:endParaRPr lang="en-US"/>
          </a:p>
          <a:p>
            <a:r>
              <a:rPr lang="en-US"/>
              <a:t>Why this is important:</a:t>
            </a:r>
          </a:p>
          <a:p>
            <a:r>
              <a:rPr lang="en-US"/>
              <a:t>In the lab, scientists use organoids to model specific human organs, such as the brain, liver, or lungs. This allows researchers to study how diseases affect organs or how drugs interact with specific tissues, providing a more accurate understanding of human biology than animal models.</a:t>
            </a:r>
          </a:p>
          <a:p>
            <a:endParaRPr lang="en-US"/>
          </a:p>
          <a:p>
            <a:r>
              <a:rPr lang="en-US"/>
              <a:t>Stem cells are unspecialized cells that can develop into many different types of cells in the body. They are the body's repair system, replacing injured or lost cells and tissues throughout life. </a:t>
            </a:r>
          </a:p>
          <a:p>
            <a:r>
              <a:rPr lang="en-US"/>
              <a:t>Stem cells are important because they:</a:t>
            </a:r>
          </a:p>
          <a:p>
            <a:r>
              <a:rPr lang="en-US"/>
              <a:t>Act as templates: Stem cells act as templates with instructions for creating new cells. </a:t>
            </a:r>
          </a:p>
          <a:p>
            <a:r>
              <a:rPr lang="en-US"/>
              <a:t>Can be used in medical research: Stem cells can help explain the causes of serious conditions like cancer and birth defects. </a:t>
            </a:r>
          </a:p>
          <a:p>
            <a:endParaRPr lang="en-US"/>
          </a:p>
          <a:p>
            <a:r>
              <a:rPr lang="en-US"/>
              <a:t>Can be used in medical therapies: Stem cells may be used to create cells and tissues for treating diseases like Parkinson's disease, Alzheimer's disease, and spinal cord injury. </a:t>
            </a:r>
          </a:p>
          <a:p>
            <a:r>
              <a:rPr lang="en-US"/>
              <a:t>Can be used to test drugs: Stem cells can be used to test new drugs for safety and effectiveness. </a:t>
            </a:r>
          </a:p>
          <a:p>
            <a:endParaRPr lang="en-US"/>
          </a:p>
          <a:p>
            <a:r>
              <a:rPr lang="en-US"/>
              <a:t>Connecting to tissues and organs:</a:t>
            </a:r>
          </a:p>
          <a:p>
            <a:r>
              <a:rPr lang="en-US"/>
              <a:t>Just like tissues in the human body, organoids are made up of specialized cells that come together to mimic real organ structures. For example, a liver organoid contains liver cells that function similarly to how they would in the actual human liver, allowing scientists to test drug metabolism directly in human-like tissue.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 The biological, metabolic, and genetic differences between animals and humans make animal models unreliable for detecting mitochondrial toxicity, which is why human-relevant models, such as cell cultures or organoids, are better suited for studying these effects. These models allow researchers to observe how drugs affect human mitochondria directly, providing more accurate data.</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What is organ-on-a-chip technology?</a:t>
            </a:r>
          </a:p>
          <a:p>
            <a:r>
              <a:rPr lang="en-US"/>
              <a:t>Organ-on-a-chip technology takes this one step further. It’s a microfluidic device lined with living human cells that simulates the environment of entire organs. These chips recreate not only the cellular organization but also the mechanical and biochemical processes that occur in the body, such as blood flow or nutrient exchange.</a:t>
            </a:r>
          </a:p>
          <a:p>
            <a:endParaRPr lang="en-US"/>
          </a:p>
          <a:p>
            <a:r>
              <a:rPr lang="en-US"/>
              <a:t>Why this is important:</a:t>
            </a:r>
          </a:p>
          <a:p>
            <a:r>
              <a:rPr lang="en-US"/>
              <a:t>Unlike simple cell cultures or even animal models, organ-on-a-chip devices provide a dynamic environment where scientists can observe how cells behave under real physiological conditions. This is crucial for studying how diseases progress, how drugs are absorbed, or how toxins impact organs, in a way that reflects true human biology.</a:t>
            </a:r>
          </a:p>
          <a:p>
            <a:endParaRPr lang="en-US"/>
          </a:p>
          <a:p>
            <a:r>
              <a:rPr lang="en-US"/>
              <a:t>Connecting to tissues and organs:</a:t>
            </a:r>
          </a:p>
          <a:p>
            <a:r>
              <a:rPr lang="en-US"/>
              <a:t>While organoids recreate the structure of organs in 3D form, organ-on-a-chip technology goes a step further by mimicking the functionality of organs, allowing cells and tissues to interact in a way that mimics how organs work in the human body. For example, a lung-on-a-chip can replicate the mechanical motion of breathing, while a liver-on-a-chip can simulate drug metabolism in the liver.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The biological, metabolic, and genetic differences between animals and humans make animal models unreliable for detecting mitochondrial toxicity, which is why human-relevant models, such as cell cultures or organoids, are better suited for studying these effects. These models allow researchers to observe how drugs affect human mitochondria directly, providing more accurate data.</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61FA28-1D55-6166-8404-8A3CAF27784A}"/>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CF6C0F33-C347-76D5-D823-CCEFB65FCAF7}"/>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CEA3C025-E23E-D204-1A3B-6615874612F4}"/>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515FC582-AA8F-8F8A-9CDF-CE75C4B69AA1}"/>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3F39637E-6679-B11C-CC8F-ABBFD42C2356}"/>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Teacher script (20–30s): These are living layers of human skin cells. They let us check irritation and whether something passes the skin barrier. Because it’s human skin, results are human‑relevant. If we needed whole‑body effects, we’d add other human‑first steps later (e.g., modelling).</a:t>
            </a:r>
          </a:p>
          <a:p>
            <a:endParaRPr lang="en-US" dirty="0"/>
          </a:p>
        </p:txBody>
      </p:sp>
      <p:sp>
        <p:nvSpPr>
          <p:cNvPr id="6" name="Footer Placeholder 5">
            <a:extLst>
              <a:ext uri="{FF2B5EF4-FFF2-40B4-BE49-F238E27FC236}">
                <a16:creationId xmlns:a16="http://schemas.microsoft.com/office/drawing/2014/main" id="{AB5CC752-6890-E27F-1917-0A63731378E4}"/>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C272543E-5F6D-BDC1-5613-AB12957AC5EE}"/>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7017161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DDE7C-D5E7-F6D7-991F-BDF61F985AD7}"/>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29FBCED1-0FE2-AEEB-F4EC-9B3425A48484}"/>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39332A1A-9A1C-F043-BDE5-C178E03B1AE5}"/>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138F6770-988C-8041-8504-283BED3918BF}"/>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F37B091A-CDC1-8C7A-6FBA-75910F10D0EE}"/>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Teacher script (20–30s): These are living layers of human skin cells. They let us check irritation and whether something passes the skin barrier. Because it’s human skin, results are human‑relevant. If we needed whole‑body effects, we’d add other human‑first steps later (e.g., modelling).</a:t>
            </a:r>
          </a:p>
          <a:p>
            <a:endParaRPr lang="en-US" dirty="0"/>
          </a:p>
        </p:txBody>
      </p:sp>
      <p:sp>
        <p:nvSpPr>
          <p:cNvPr id="6" name="Footer Placeholder 5">
            <a:extLst>
              <a:ext uri="{FF2B5EF4-FFF2-40B4-BE49-F238E27FC236}">
                <a16:creationId xmlns:a16="http://schemas.microsoft.com/office/drawing/2014/main" id="{252508ED-9084-5EA7-9A4C-AC93C29FE41A}"/>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D72E8815-FE2D-1E33-1543-938270BCB9B0}"/>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4421376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F0B05-7CE5-3C6B-DE48-A16E04BAE283}"/>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E78AE450-2394-676F-F747-94FD47D782CA}"/>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CF586BEB-2245-1770-92EA-421CF96B9A90}"/>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A6A012F0-04C6-4C84-962E-0847F0C3A6F2}"/>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2317078A-DE71-3DC6-15CD-4C1FC0672A4A}"/>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Teacher script (20–30s): These are living layers of human skin cells. They let us check irritation and whether something passes the skin barrier. Because it’s human skin, results are human‑relevant. If we needed whole‑body effects, we’d add other human‑first steps later (e.g., modelling).</a:t>
            </a:r>
          </a:p>
          <a:p>
            <a:endParaRPr lang="en-US" dirty="0"/>
          </a:p>
        </p:txBody>
      </p:sp>
      <p:sp>
        <p:nvSpPr>
          <p:cNvPr id="6" name="Footer Placeholder 5">
            <a:extLst>
              <a:ext uri="{FF2B5EF4-FFF2-40B4-BE49-F238E27FC236}">
                <a16:creationId xmlns:a16="http://schemas.microsoft.com/office/drawing/2014/main" id="{681EE362-3355-3EEF-CD62-994443663CA1}"/>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A125C67B-A218-1F09-B84B-B5D6AAD7AB2C}"/>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32964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736690-EE8F-5DF3-673A-E9C398C7A074}"/>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DA2A71-88C0-8E67-BBCD-028A52D84ECA}"/>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5F87E5D9-2859-C882-B336-A94C1A732C94}"/>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4462BC17-0069-F517-C9C4-818534C695C0}"/>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9EFFE7AF-883F-30DA-76EB-8CAD4D45ECE5}"/>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Teacher script (20–30s): These are living layers of human skin cells. They let us check irritation and whether something passes the skin barrier. Because it’s human skin, results are human‑relevant. If we needed whole‑body effects, we’d add other human‑first steps later (e.g., modelling). (KS5: consider Phase 0 human microdosing).</a:t>
            </a:r>
          </a:p>
          <a:p>
            <a:endParaRPr lang="en-US" dirty="0"/>
          </a:p>
        </p:txBody>
      </p:sp>
      <p:sp>
        <p:nvSpPr>
          <p:cNvPr id="6" name="Footer Placeholder 5">
            <a:extLst>
              <a:ext uri="{FF2B5EF4-FFF2-40B4-BE49-F238E27FC236}">
                <a16:creationId xmlns:a16="http://schemas.microsoft.com/office/drawing/2014/main" id="{C597D9A3-FD2A-7E7A-0959-041350B399A4}"/>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8E648A3E-3AE8-47B3-A31A-C0291A681124}"/>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567037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The biological, metabolic, and genetic differences between animals and humans make animal models unreliable for detecting mitochondrial toxicity, which is why human-relevant models, such as cell cultures or organoids, are better suited for studying these effects. These models allow researchers to observe how drugs affect human mitochondria directly, providing more accurate data.</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mitochondria generate the energy necessary for cells to function, playing a key role in metabolism and drug metabolism.</a:t>
            </a:r>
          </a:p>
          <a:p>
            <a:endParaRPr lang="en-US"/>
          </a:p>
          <a:p>
            <a:r>
              <a:rPr lang="en-US"/>
              <a:t>The nucleus contains the cell’s genetic material (DNA) and is responsible for regulating gene expression and cell division.</a:t>
            </a:r>
          </a:p>
          <a:p>
            <a:endParaRPr lang="en-US"/>
          </a:p>
          <a:p>
            <a:r>
              <a:rPr lang="en-US"/>
              <a:t>The cell membrane controls what enters and exits the cell, playing a critical role in drug absorption, distribution, and cell signaling.</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Replicating Human Cell Biology in Non-Animal Human-Relevant Models is The Key to Effective, Modern Science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Yes, all animals have cells, tissues, and organs, but the complexity of these structures can vary significantly across different species.</a:t>
            </a:r>
          </a:p>
          <a:p>
            <a:endParaRPr lang="en-US"/>
          </a:p>
          <a:p>
            <a:r>
              <a:rPr lang="en-US"/>
              <a:t>Animals don’t replicate human biology, and that’s a big problem!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 What Are Tissues?</a:t>
            </a:r>
          </a:p>
          <a:p>
            <a:r>
              <a:rPr lang="en-US"/>
              <a:t>Definition: Tissues are groups of similar cells that work together to perform a specific function. For example, muscle tissue is made of muscle cells that work together to enable movement.</a:t>
            </a:r>
          </a:p>
          <a:p>
            <a:endParaRPr lang="en-US"/>
          </a:p>
          <a:p>
            <a:r>
              <a:rPr lang="en-US"/>
              <a:t>Types of Tissues: There are four main types of tissues in the human body:</a:t>
            </a:r>
          </a:p>
          <a:p>
            <a:endParaRPr lang="en-US"/>
          </a:p>
          <a:p>
            <a:r>
              <a:rPr lang="en-US"/>
              <a:t>Epithelial Tissue: Covers surfaces and lines organs, such as skin and the lining of the digestive tract.</a:t>
            </a:r>
          </a:p>
          <a:p>
            <a:endParaRPr lang="en-US"/>
          </a:p>
          <a:p>
            <a:r>
              <a:rPr lang="en-US"/>
              <a:t>Connective Tissue: Provides structure and support, like bone and cartilage.</a:t>
            </a:r>
          </a:p>
          <a:p>
            <a:endParaRPr lang="en-US"/>
          </a:p>
          <a:p>
            <a:r>
              <a:rPr lang="en-US"/>
              <a:t>Muscle Tissue: Allows for movement, found in muscles like the heart and skeletal muscles.</a:t>
            </a:r>
          </a:p>
          <a:p>
            <a:endParaRPr lang="en-US"/>
          </a:p>
          <a:p>
            <a:r>
              <a:rPr lang="en-US"/>
              <a:t>Nervous Tissue: Transmits signals throughout the body, found in the brain and nerves.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How Tissues Form Organs</a:t>
            </a:r>
          </a:p>
          <a:p>
            <a:r>
              <a:rPr lang="en-US"/>
              <a:t>Definition of Organs: Organs are structures made up of multiple types of tissues that work together to perform complex, specific functions. </a:t>
            </a:r>
          </a:p>
          <a:p>
            <a:endParaRPr lang="en-US"/>
          </a:p>
          <a:p>
            <a:r>
              <a:rPr lang="en-US"/>
              <a:t>For example, the stomach is an organ involved in digestion, with muscle tissue to churn food, epithelial tissue to protect the lining, and connective tissue to support its structure.</a:t>
            </a:r>
          </a:p>
          <a:p>
            <a:endParaRPr lang="en-US"/>
          </a:p>
          <a:p>
            <a:r>
              <a:rPr lang="en-US"/>
              <a:t>Example of Tissues Working </a:t>
            </a:r>
          </a:p>
          <a:p>
            <a:r>
              <a:rPr lang="en-US"/>
              <a:t>Together in an Organ:</a:t>
            </a:r>
          </a:p>
          <a:p>
            <a:r>
              <a:rPr lang="en-US"/>
              <a:t>In the heart, muscle tissue enables pumping, connective tissue supports the structure, and nervous tissue helps regulate the heartbeat. These tissues collaborate to ensure the heart can pump blood effectively.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Connecting Tissues and Organs to Each Other</a:t>
            </a:r>
          </a:p>
          <a:p>
            <a:r>
              <a:rPr lang="en-US"/>
              <a:t>Organ Systems: Organs don’t work in isolation; they are connected to other organs to form organ systems, like the digestive or respiratory systems. For instance, the stomach, intestines, liver, and pancreas all work together as part of the digestive system to process food, absorb nutrients, and eliminate waste.</a:t>
            </a:r>
          </a:p>
          <a:p>
            <a:endParaRPr lang="en-US"/>
          </a:p>
          <a:p>
            <a:r>
              <a:rPr lang="en-US"/>
              <a:t>Communication Between Tissues and Organs: Tissues and organs communicate through nervous signals, hormones, and blood flow, allowing them to coordinate activities. For example, when you’re hungry, your brain signals your stomach to prepare for digestion.</a:t>
            </a:r>
          </a:p>
          <a:p>
            <a:endParaRPr lang="en-US"/>
          </a:p>
          <a:p>
            <a:r>
              <a:rPr lang="en-US"/>
              <a:t>Relevance to Non-Animal Models in Research</a:t>
            </a:r>
          </a:p>
          <a:p>
            <a:r>
              <a:rPr lang="en-US"/>
              <a:t>Understanding how cells form tissues and organs allows scientists to replicate these structures in lab settings, like organoids or organ-on-a-chip technologies. These models can mimic human organ function, enabling researchers to study disease or test drugs in systems that resemble actual human organs.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9/21/25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9/21/25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9/21/25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9/21/25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32.sv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38.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2.png"/><Relationship Id="rId7" Type="http://schemas.openxmlformats.org/officeDocument/2006/relationships/image" Target="../media/image18.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svg"/></Relationships>
</file>

<file path=ppt/slides/_rels/slide15.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42.svg"/><Relationship Id="rId13" Type="http://schemas.openxmlformats.org/officeDocument/2006/relationships/image" Target="../media/image6.jpeg"/><Relationship Id="rId3" Type="http://schemas.openxmlformats.org/officeDocument/2006/relationships/image" Target="../media/image16.png"/><Relationship Id="rId7" Type="http://schemas.openxmlformats.org/officeDocument/2006/relationships/image" Target="../media/image41.png"/><Relationship Id="rId12" Type="http://schemas.openxmlformats.org/officeDocument/2006/relationships/image" Target="../media/image46.sv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0.svg"/><Relationship Id="rId11" Type="http://schemas.openxmlformats.org/officeDocument/2006/relationships/image" Target="../media/image45.png"/><Relationship Id="rId5" Type="http://schemas.openxmlformats.org/officeDocument/2006/relationships/image" Target="../media/image39.png"/><Relationship Id="rId10" Type="http://schemas.openxmlformats.org/officeDocument/2006/relationships/image" Target="../media/image44.svg"/><Relationship Id="rId4" Type="http://schemas.openxmlformats.org/officeDocument/2006/relationships/image" Target="../media/image17.svg"/><Relationship Id="rId9" Type="http://schemas.openxmlformats.org/officeDocument/2006/relationships/image" Target="../media/image43.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17.sv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svg"/></Relationships>
</file>

<file path=ppt/slides/_rels/slide19.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20.xml.rels><?xml version="1.0" encoding="UTF-8" standalone="yes"?>
<Relationships xmlns="http://schemas.openxmlformats.org/package/2006/relationships"><Relationship Id="rId8" Type="http://schemas.openxmlformats.org/officeDocument/2006/relationships/image" Target="../media/image44.svg"/><Relationship Id="rId13" Type="http://schemas.openxmlformats.org/officeDocument/2006/relationships/image" Target="../media/image6.jpeg"/><Relationship Id="rId3" Type="http://schemas.openxmlformats.org/officeDocument/2006/relationships/image" Target="../media/image16.png"/><Relationship Id="rId7" Type="http://schemas.openxmlformats.org/officeDocument/2006/relationships/image" Target="../media/image43.png"/><Relationship Id="rId12" Type="http://schemas.openxmlformats.org/officeDocument/2006/relationships/image" Target="../media/image48.sv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42.svg"/><Relationship Id="rId11" Type="http://schemas.openxmlformats.org/officeDocument/2006/relationships/image" Target="../media/image47.png"/><Relationship Id="rId5" Type="http://schemas.openxmlformats.org/officeDocument/2006/relationships/image" Target="../media/image41.png"/><Relationship Id="rId10" Type="http://schemas.openxmlformats.org/officeDocument/2006/relationships/image" Target="../media/image46.svg"/><Relationship Id="rId4" Type="http://schemas.openxmlformats.org/officeDocument/2006/relationships/image" Target="../media/image17.svg"/><Relationship Id="rId9" Type="http://schemas.openxmlformats.org/officeDocument/2006/relationships/image" Target="../media/image45.png"/></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17.svg"/></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17.svg"/></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17.svg"/></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17.svg"/></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17.svg"/></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17.svg"/></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17.svg"/></Relationships>
</file>

<file path=ppt/slides/_rels/slide28.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6.png"/><Relationship Id="rId7" Type="http://schemas.openxmlformats.org/officeDocument/2006/relationships/image" Target="../media/image18.jpe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17.sv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1.sv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7.sv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8.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sv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0.sv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sv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3442" t="-10928" r="-3414" b="-15636"/>
            </a:stretch>
          </a:blipFill>
        </p:spPr>
        <p:txBody>
          <a:bodyPr/>
          <a:lstStyle/>
          <a:p>
            <a:endParaRPr lang="en-GB"/>
          </a:p>
        </p:txBody>
      </p:sp>
      <p:sp>
        <p:nvSpPr>
          <p:cNvPr id="3" name="Freeform 3"/>
          <p:cNvSpPr/>
          <p:nvPr/>
        </p:nvSpPr>
        <p:spPr>
          <a:xfrm>
            <a:off x="-790376" y="8577755"/>
            <a:ext cx="2639349" cy="2639349"/>
          </a:xfrm>
          <a:custGeom>
            <a:avLst/>
            <a:gdLst/>
            <a:ahLst/>
            <a:cxnLst/>
            <a:rect l="l" t="t" r="r" b="b"/>
            <a:pathLst>
              <a:path w="2639349" h="2639349">
                <a:moveTo>
                  <a:pt x="0" y="0"/>
                </a:moveTo>
                <a:lnTo>
                  <a:pt x="2639349" y="0"/>
                </a:lnTo>
                <a:lnTo>
                  <a:pt x="2639349" y="2639350"/>
                </a:lnTo>
                <a:lnTo>
                  <a:pt x="0" y="2639350"/>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GB"/>
          </a:p>
        </p:txBody>
      </p:sp>
      <p:sp>
        <p:nvSpPr>
          <p:cNvPr id="4" name="Freeform 4"/>
          <p:cNvSpPr/>
          <p:nvPr/>
        </p:nvSpPr>
        <p:spPr>
          <a:xfrm>
            <a:off x="-3130" y="0"/>
            <a:ext cx="12611506" cy="10287000"/>
          </a:xfrm>
          <a:custGeom>
            <a:avLst/>
            <a:gdLst/>
            <a:ahLst/>
            <a:cxnLst/>
            <a:rect l="l" t="t" r="r" b="b"/>
            <a:pathLst>
              <a:path w="12611506" h="10287000">
                <a:moveTo>
                  <a:pt x="0" y="0"/>
                </a:moveTo>
                <a:lnTo>
                  <a:pt x="12611505" y="0"/>
                </a:lnTo>
                <a:lnTo>
                  <a:pt x="12611505" y="10287000"/>
                </a:lnTo>
                <a:lnTo>
                  <a:pt x="0" y="10287000"/>
                </a:lnTo>
                <a:lnTo>
                  <a:pt x="0" y="0"/>
                </a:lnTo>
                <a:close/>
              </a:path>
            </a:pathLst>
          </a:custGeom>
          <a:blipFill>
            <a:blip r:embed="rId5">
              <a:alphaModFix amt="31999"/>
            </a:blip>
            <a:stretch>
              <a:fillRect l="-14565" r="-31092"/>
            </a:stretch>
          </a:blipFill>
        </p:spPr>
        <p:txBody>
          <a:bodyPr/>
          <a:lstStyle/>
          <a:p>
            <a:endParaRPr lang="en-GB"/>
          </a:p>
        </p:txBody>
      </p:sp>
      <p:sp>
        <p:nvSpPr>
          <p:cNvPr id="5" name="Freeform 5"/>
          <p:cNvSpPr/>
          <p:nvPr/>
        </p:nvSpPr>
        <p:spPr>
          <a:xfrm>
            <a:off x="12608375" y="0"/>
            <a:ext cx="5679625" cy="10287000"/>
          </a:xfrm>
          <a:custGeom>
            <a:avLst/>
            <a:gdLst/>
            <a:ahLst/>
            <a:cxnLst/>
            <a:rect l="l" t="t" r="r" b="b"/>
            <a:pathLst>
              <a:path w="5679625" h="10287000">
                <a:moveTo>
                  <a:pt x="0" y="0"/>
                </a:moveTo>
                <a:lnTo>
                  <a:pt x="5679625" y="0"/>
                </a:lnTo>
                <a:lnTo>
                  <a:pt x="5679625" y="10287000"/>
                </a:lnTo>
                <a:lnTo>
                  <a:pt x="0" y="10287000"/>
                </a:lnTo>
                <a:lnTo>
                  <a:pt x="0" y="0"/>
                </a:lnTo>
                <a:close/>
              </a:path>
            </a:pathLst>
          </a:custGeom>
          <a:blipFill>
            <a:blip r:embed="rId6">
              <a:alphaModFix amt="44999"/>
            </a:blip>
            <a:stretch>
              <a:fillRect l="-136083" r="-35259"/>
            </a:stretch>
          </a:blipFill>
        </p:spPr>
        <p:txBody>
          <a:bodyPr/>
          <a:lstStyle/>
          <a:p>
            <a:endParaRPr lang="en-GB"/>
          </a:p>
        </p:txBody>
      </p:sp>
      <p:grpSp>
        <p:nvGrpSpPr>
          <p:cNvPr id="6" name="Group 6"/>
          <p:cNvGrpSpPr/>
          <p:nvPr/>
        </p:nvGrpSpPr>
        <p:grpSpPr>
          <a:xfrm>
            <a:off x="15107698" y="269203"/>
            <a:ext cx="2858736" cy="285873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a:stretch>
                <a:fillRect l="-52958" t="-52561" r="-52952" b="-53350"/>
              </a:stretch>
            </a:blipFill>
          </p:spPr>
          <p:txBody>
            <a:bodyPr/>
            <a:lstStyle/>
            <a:p>
              <a:endParaRPr lang="en-GB"/>
            </a:p>
          </p:txBody>
        </p:sp>
      </p:grpSp>
      <p:sp>
        <p:nvSpPr>
          <p:cNvPr id="8" name="TextBox 8"/>
          <p:cNvSpPr txBox="1"/>
          <p:nvPr/>
        </p:nvSpPr>
        <p:spPr>
          <a:xfrm>
            <a:off x="727870" y="3930652"/>
            <a:ext cx="11149505" cy="2309242"/>
          </a:xfrm>
          <a:prstGeom prst="rect">
            <a:avLst/>
          </a:prstGeom>
        </p:spPr>
        <p:txBody>
          <a:bodyPr lIns="0" tIns="0" rIns="0" bIns="0" rtlCol="0" anchor="t">
            <a:spAutoFit/>
          </a:bodyPr>
          <a:lstStyle/>
          <a:p>
            <a:pPr algn="l">
              <a:lnSpc>
                <a:spcPts val="8832"/>
              </a:lnSpc>
            </a:pPr>
            <a:r>
              <a:rPr lang="en-US" sz="9200" b="1">
                <a:solidFill>
                  <a:srgbClr val="FFFFFF"/>
                </a:solidFill>
                <a:latin typeface="Lato Heavy"/>
                <a:ea typeface="Lato Heavy"/>
                <a:cs typeface="Lato Heavy"/>
                <a:sym typeface="Lato Heavy"/>
              </a:rPr>
              <a:t>BASICS OF HUMAN BIOLOGY - CELLS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09B7F"/>
        </a:solidFill>
        <a:effectLst/>
      </p:bgPr>
    </p:bg>
    <p:spTree>
      <p:nvGrpSpPr>
        <p:cNvPr id="1" name=""/>
        <p:cNvGrpSpPr/>
        <p:nvPr/>
      </p:nvGrpSpPr>
      <p:grpSpPr>
        <a:xfrm>
          <a:off x="0" y="0"/>
          <a:ext cx="0" cy="0"/>
          <a:chOff x="0" y="0"/>
          <a:chExt cx="0" cy="0"/>
        </a:xfrm>
      </p:grpSpPr>
      <p:sp>
        <p:nvSpPr>
          <p:cNvPr id="2" name="TextBox 2"/>
          <p:cNvSpPr txBox="1"/>
          <p:nvPr/>
        </p:nvSpPr>
        <p:spPr>
          <a:xfrm>
            <a:off x="1138914" y="3369488"/>
            <a:ext cx="10806916" cy="3605175"/>
          </a:xfrm>
          <a:prstGeom prst="rect">
            <a:avLst/>
          </a:prstGeom>
        </p:spPr>
        <p:txBody>
          <a:bodyPr lIns="0" tIns="0" rIns="0" bIns="0" rtlCol="0" anchor="t">
            <a:spAutoFit/>
          </a:bodyPr>
          <a:lstStyle/>
          <a:p>
            <a:pPr algn="ctr">
              <a:lnSpc>
                <a:spcPts val="12491"/>
              </a:lnSpc>
            </a:pPr>
            <a:r>
              <a:rPr lang="en-US" sz="13727" b="1" spc="-617">
                <a:solidFill>
                  <a:srgbClr val="FFFFFF"/>
                </a:solidFill>
                <a:latin typeface="Gaegu Bold"/>
                <a:ea typeface="Gaegu Bold"/>
                <a:cs typeface="Gaegu Bold"/>
                <a:sym typeface="Gaegu Bold"/>
              </a:rPr>
              <a:t>HOW ARE THEY RELATED?</a:t>
            </a:r>
          </a:p>
        </p:txBody>
      </p:sp>
      <p:sp>
        <p:nvSpPr>
          <p:cNvPr id="3" name="Freeform 3"/>
          <p:cNvSpPr/>
          <p:nvPr/>
        </p:nvSpPr>
        <p:spPr>
          <a:xfrm>
            <a:off x="11945830" y="772885"/>
            <a:ext cx="4815623" cy="8741230"/>
          </a:xfrm>
          <a:custGeom>
            <a:avLst/>
            <a:gdLst/>
            <a:ahLst/>
            <a:cxnLst/>
            <a:rect l="l" t="t" r="r" b="b"/>
            <a:pathLst>
              <a:path w="4815623" h="8741230">
                <a:moveTo>
                  <a:pt x="0" y="0"/>
                </a:moveTo>
                <a:lnTo>
                  <a:pt x="4815623" y="0"/>
                </a:lnTo>
                <a:lnTo>
                  <a:pt x="4815623" y="8741230"/>
                </a:lnTo>
                <a:lnTo>
                  <a:pt x="0" y="874123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09B7F"/>
        </a:solidFill>
        <a:effectLst/>
      </p:bgPr>
    </p:bg>
    <p:spTree>
      <p:nvGrpSpPr>
        <p:cNvPr id="1" name=""/>
        <p:cNvGrpSpPr/>
        <p:nvPr/>
      </p:nvGrpSpPr>
      <p:grpSpPr>
        <a:xfrm>
          <a:off x="0" y="0"/>
          <a:ext cx="0" cy="0"/>
          <a:chOff x="0" y="0"/>
          <a:chExt cx="0" cy="0"/>
        </a:xfrm>
      </p:grpSpPr>
      <p:grpSp>
        <p:nvGrpSpPr>
          <p:cNvPr id="2" name="Group 2"/>
          <p:cNvGrpSpPr/>
          <p:nvPr/>
        </p:nvGrpSpPr>
        <p:grpSpPr>
          <a:xfrm>
            <a:off x="9560813" y="962006"/>
            <a:ext cx="7003878" cy="2112320"/>
            <a:chOff x="0" y="0"/>
            <a:chExt cx="1300089" cy="392098"/>
          </a:xfrm>
        </p:grpSpPr>
        <p:sp>
          <p:nvSpPr>
            <p:cNvPr id="3" name="Freeform 3"/>
            <p:cNvSpPr/>
            <p:nvPr/>
          </p:nvSpPr>
          <p:spPr>
            <a:xfrm>
              <a:off x="0" y="0"/>
              <a:ext cx="1300089" cy="392098"/>
            </a:xfrm>
            <a:custGeom>
              <a:avLst/>
              <a:gdLst/>
              <a:ahLst/>
              <a:cxnLst/>
              <a:rect l="l" t="t" r="r" b="b"/>
              <a:pathLst>
                <a:path w="1300089" h="392098">
                  <a:moveTo>
                    <a:pt x="56374" y="0"/>
                  </a:moveTo>
                  <a:lnTo>
                    <a:pt x="1243714" y="0"/>
                  </a:lnTo>
                  <a:cubicBezTo>
                    <a:pt x="1258666" y="0"/>
                    <a:pt x="1273005" y="5939"/>
                    <a:pt x="1283577" y="16512"/>
                  </a:cubicBezTo>
                  <a:cubicBezTo>
                    <a:pt x="1294149" y="27084"/>
                    <a:pt x="1300089" y="41423"/>
                    <a:pt x="1300089" y="56374"/>
                  </a:cubicBezTo>
                  <a:lnTo>
                    <a:pt x="1300089" y="335723"/>
                  </a:lnTo>
                  <a:cubicBezTo>
                    <a:pt x="1300089" y="350675"/>
                    <a:pt x="1294149" y="365014"/>
                    <a:pt x="1283577" y="375586"/>
                  </a:cubicBezTo>
                  <a:cubicBezTo>
                    <a:pt x="1273005" y="386158"/>
                    <a:pt x="1258666" y="392098"/>
                    <a:pt x="1243714" y="392098"/>
                  </a:cubicBezTo>
                  <a:lnTo>
                    <a:pt x="56374" y="392098"/>
                  </a:lnTo>
                  <a:cubicBezTo>
                    <a:pt x="41423" y="392098"/>
                    <a:pt x="27084" y="386158"/>
                    <a:pt x="16512" y="375586"/>
                  </a:cubicBezTo>
                  <a:cubicBezTo>
                    <a:pt x="5939" y="365014"/>
                    <a:pt x="0" y="350675"/>
                    <a:pt x="0" y="335723"/>
                  </a:cubicBezTo>
                  <a:lnTo>
                    <a:pt x="0" y="56374"/>
                  </a:lnTo>
                  <a:cubicBezTo>
                    <a:pt x="0" y="41423"/>
                    <a:pt x="5939" y="27084"/>
                    <a:pt x="16512" y="16512"/>
                  </a:cubicBezTo>
                  <a:cubicBezTo>
                    <a:pt x="27084" y="5939"/>
                    <a:pt x="41423" y="0"/>
                    <a:pt x="56374" y="0"/>
                  </a:cubicBezTo>
                  <a:close/>
                </a:path>
              </a:pathLst>
            </a:custGeom>
            <a:solidFill>
              <a:srgbClr val="FFF1EE"/>
            </a:solidFill>
            <a:ln cap="rnd">
              <a:noFill/>
              <a:prstDash val="solid"/>
              <a:round/>
            </a:ln>
          </p:spPr>
          <p:txBody>
            <a:bodyPr/>
            <a:lstStyle/>
            <a:p>
              <a:endParaRPr lang="en-GB"/>
            </a:p>
          </p:txBody>
        </p:sp>
        <p:sp>
          <p:nvSpPr>
            <p:cNvPr id="4" name="TextBox 4"/>
            <p:cNvSpPr txBox="1"/>
            <p:nvPr/>
          </p:nvSpPr>
          <p:spPr>
            <a:xfrm>
              <a:off x="0" y="-114300"/>
              <a:ext cx="1300089" cy="506398"/>
            </a:xfrm>
            <a:prstGeom prst="rect">
              <a:avLst/>
            </a:prstGeom>
          </p:spPr>
          <p:txBody>
            <a:bodyPr lIns="215900" tIns="215900" rIns="215900" bIns="215900" rtlCol="0" anchor="ctr"/>
            <a:lstStyle/>
            <a:p>
              <a:pPr algn="ctr">
                <a:lnSpc>
                  <a:spcPts val="8679"/>
                </a:lnSpc>
              </a:pPr>
              <a:r>
                <a:rPr lang="en-US" sz="6199">
                  <a:solidFill>
                    <a:srgbClr val="A0325B"/>
                  </a:solidFill>
                  <a:latin typeface="Peace Sans"/>
                  <a:ea typeface="Peace Sans"/>
                  <a:cs typeface="Peace Sans"/>
                  <a:sym typeface="Peace Sans"/>
                </a:rPr>
                <a:t>CELLS</a:t>
              </a:r>
            </a:p>
          </p:txBody>
        </p:sp>
      </p:grpSp>
      <p:grpSp>
        <p:nvGrpSpPr>
          <p:cNvPr id="5" name="Group 5"/>
          <p:cNvGrpSpPr/>
          <p:nvPr/>
        </p:nvGrpSpPr>
        <p:grpSpPr>
          <a:xfrm>
            <a:off x="9560813" y="4089594"/>
            <a:ext cx="7003878" cy="2112320"/>
            <a:chOff x="0" y="0"/>
            <a:chExt cx="1300089" cy="392098"/>
          </a:xfrm>
        </p:grpSpPr>
        <p:sp>
          <p:nvSpPr>
            <p:cNvPr id="6" name="Freeform 6"/>
            <p:cNvSpPr/>
            <p:nvPr/>
          </p:nvSpPr>
          <p:spPr>
            <a:xfrm>
              <a:off x="0" y="0"/>
              <a:ext cx="1300089" cy="392098"/>
            </a:xfrm>
            <a:custGeom>
              <a:avLst/>
              <a:gdLst/>
              <a:ahLst/>
              <a:cxnLst/>
              <a:rect l="l" t="t" r="r" b="b"/>
              <a:pathLst>
                <a:path w="1300089" h="392098">
                  <a:moveTo>
                    <a:pt x="56374" y="0"/>
                  </a:moveTo>
                  <a:lnTo>
                    <a:pt x="1243714" y="0"/>
                  </a:lnTo>
                  <a:cubicBezTo>
                    <a:pt x="1258666" y="0"/>
                    <a:pt x="1273005" y="5939"/>
                    <a:pt x="1283577" y="16512"/>
                  </a:cubicBezTo>
                  <a:cubicBezTo>
                    <a:pt x="1294149" y="27084"/>
                    <a:pt x="1300089" y="41423"/>
                    <a:pt x="1300089" y="56374"/>
                  </a:cubicBezTo>
                  <a:lnTo>
                    <a:pt x="1300089" y="335723"/>
                  </a:lnTo>
                  <a:cubicBezTo>
                    <a:pt x="1300089" y="350675"/>
                    <a:pt x="1294149" y="365014"/>
                    <a:pt x="1283577" y="375586"/>
                  </a:cubicBezTo>
                  <a:cubicBezTo>
                    <a:pt x="1273005" y="386158"/>
                    <a:pt x="1258666" y="392098"/>
                    <a:pt x="1243714" y="392098"/>
                  </a:cubicBezTo>
                  <a:lnTo>
                    <a:pt x="56374" y="392098"/>
                  </a:lnTo>
                  <a:cubicBezTo>
                    <a:pt x="41423" y="392098"/>
                    <a:pt x="27084" y="386158"/>
                    <a:pt x="16512" y="375586"/>
                  </a:cubicBezTo>
                  <a:cubicBezTo>
                    <a:pt x="5939" y="365014"/>
                    <a:pt x="0" y="350675"/>
                    <a:pt x="0" y="335723"/>
                  </a:cubicBezTo>
                  <a:lnTo>
                    <a:pt x="0" y="56374"/>
                  </a:lnTo>
                  <a:cubicBezTo>
                    <a:pt x="0" y="41423"/>
                    <a:pt x="5939" y="27084"/>
                    <a:pt x="16512" y="16512"/>
                  </a:cubicBezTo>
                  <a:cubicBezTo>
                    <a:pt x="27084" y="5939"/>
                    <a:pt x="41423" y="0"/>
                    <a:pt x="56374" y="0"/>
                  </a:cubicBezTo>
                  <a:close/>
                </a:path>
              </a:pathLst>
            </a:custGeom>
            <a:solidFill>
              <a:srgbClr val="FFF1EE"/>
            </a:solidFill>
            <a:ln cap="rnd">
              <a:noFill/>
              <a:prstDash val="solid"/>
              <a:round/>
            </a:ln>
          </p:spPr>
          <p:txBody>
            <a:bodyPr/>
            <a:lstStyle/>
            <a:p>
              <a:endParaRPr lang="en-GB"/>
            </a:p>
          </p:txBody>
        </p:sp>
        <p:sp>
          <p:nvSpPr>
            <p:cNvPr id="7" name="TextBox 7"/>
            <p:cNvSpPr txBox="1"/>
            <p:nvPr/>
          </p:nvSpPr>
          <p:spPr>
            <a:xfrm>
              <a:off x="0" y="-114300"/>
              <a:ext cx="1300089" cy="506398"/>
            </a:xfrm>
            <a:prstGeom prst="rect">
              <a:avLst/>
            </a:prstGeom>
          </p:spPr>
          <p:txBody>
            <a:bodyPr lIns="215900" tIns="215900" rIns="215900" bIns="215900" rtlCol="0" anchor="ctr"/>
            <a:lstStyle/>
            <a:p>
              <a:pPr algn="ctr">
                <a:lnSpc>
                  <a:spcPts val="8679"/>
                </a:lnSpc>
              </a:pPr>
              <a:r>
                <a:rPr lang="en-US" sz="6199">
                  <a:solidFill>
                    <a:srgbClr val="A0325B"/>
                  </a:solidFill>
                  <a:latin typeface="Peace Sans"/>
                  <a:ea typeface="Peace Sans"/>
                  <a:cs typeface="Peace Sans"/>
                  <a:sym typeface="Peace Sans"/>
                </a:rPr>
                <a:t>TISSUES</a:t>
              </a:r>
            </a:p>
          </p:txBody>
        </p:sp>
      </p:grpSp>
      <p:grpSp>
        <p:nvGrpSpPr>
          <p:cNvPr id="8" name="Group 8"/>
          <p:cNvGrpSpPr/>
          <p:nvPr/>
        </p:nvGrpSpPr>
        <p:grpSpPr>
          <a:xfrm>
            <a:off x="9560813" y="7212673"/>
            <a:ext cx="7003878" cy="2112320"/>
            <a:chOff x="0" y="0"/>
            <a:chExt cx="1300089" cy="392098"/>
          </a:xfrm>
        </p:grpSpPr>
        <p:sp>
          <p:nvSpPr>
            <p:cNvPr id="9" name="Freeform 9"/>
            <p:cNvSpPr/>
            <p:nvPr/>
          </p:nvSpPr>
          <p:spPr>
            <a:xfrm>
              <a:off x="0" y="0"/>
              <a:ext cx="1300089" cy="392098"/>
            </a:xfrm>
            <a:custGeom>
              <a:avLst/>
              <a:gdLst/>
              <a:ahLst/>
              <a:cxnLst/>
              <a:rect l="l" t="t" r="r" b="b"/>
              <a:pathLst>
                <a:path w="1300089" h="392098">
                  <a:moveTo>
                    <a:pt x="56374" y="0"/>
                  </a:moveTo>
                  <a:lnTo>
                    <a:pt x="1243714" y="0"/>
                  </a:lnTo>
                  <a:cubicBezTo>
                    <a:pt x="1258666" y="0"/>
                    <a:pt x="1273005" y="5939"/>
                    <a:pt x="1283577" y="16512"/>
                  </a:cubicBezTo>
                  <a:cubicBezTo>
                    <a:pt x="1294149" y="27084"/>
                    <a:pt x="1300089" y="41423"/>
                    <a:pt x="1300089" y="56374"/>
                  </a:cubicBezTo>
                  <a:lnTo>
                    <a:pt x="1300089" y="335723"/>
                  </a:lnTo>
                  <a:cubicBezTo>
                    <a:pt x="1300089" y="350675"/>
                    <a:pt x="1294149" y="365014"/>
                    <a:pt x="1283577" y="375586"/>
                  </a:cubicBezTo>
                  <a:cubicBezTo>
                    <a:pt x="1273005" y="386158"/>
                    <a:pt x="1258666" y="392098"/>
                    <a:pt x="1243714" y="392098"/>
                  </a:cubicBezTo>
                  <a:lnTo>
                    <a:pt x="56374" y="392098"/>
                  </a:lnTo>
                  <a:cubicBezTo>
                    <a:pt x="41423" y="392098"/>
                    <a:pt x="27084" y="386158"/>
                    <a:pt x="16512" y="375586"/>
                  </a:cubicBezTo>
                  <a:cubicBezTo>
                    <a:pt x="5939" y="365014"/>
                    <a:pt x="0" y="350675"/>
                    <a:pt x="0" y="335723"/>
                  </a:cubicBezTo>
                  <a:lnTo>
                    <a:pt x="0" y="56374"/>
                  </a:lnTo>
                  <a:cubicBezTo>
                    <a:pt x="0" y="41423"/>
                    <a:pt x="5939" y="27084"/>
                    <a:pt x="16512" y="16512"/>
                  </a:cubicBezTo>
                  <a:cubicBezTo>
                    <a:pt x="27084" y="5939"/>
                    <a:pt x="41423" y="0"/>
                    <a:pt x="56374" y="0"/>
                  </a:cubicBezTo>
                  <a:close/>
                </a:path>
              </a:pathLst>
            </a:custGeom>
            <a:solidFill>
              <a:srgbClr val="FFF1EE"/>
            </a:solidFill>
            <a:ln cap="rnd">
              <a:noFill/>
              <a:prstDash val="solid"/>
              <a:round/>
            </a:ln>
          </p:spPr>
          <p:txBody>
            <a:bodyPr/>
            <a:lstStyle/>
            <a:p>
              <a:endParaRPr lang="en-GB"/>
            </a:p>
          </p:txBody>
        </p:sp>
        <p:sp>
          <p:nvSpPr>
            <p:cNvPr id="10" name="TextBox 10"/>
            <p:cNvSpPr txBox="1"/>
            <p:nvPr/>
          </p:nvSpPr>
          <p:spPr>
            <a:xfrm>
              <a:off x="0" y="-114300"/>
              <a:ext cx="1300089" cy="506398"/>
            </a:xfrm>
            <a:prstGeom prst="rect">
              <a:avLst/>
            </a:prstGeom>
          </p:spPr>
          <p:txBody>
            <a:bodyPr lIns="215900" tIns="215900" rIns="215900" bIns="215900" rtlCol="0" anchor="ctr"/>
            <a:lstStyle/>
            <a:p>
              <a:pPr algn="ctr">
                <a:lnSpc>
                  <a:spcPts val="8679"/>
                </a:lnSpc>
              </a:pPr>
              <a:r>
                <a:rPr lang="en-US" sz="6199">
                  <a:solidFill>
                    <a:srgbClr val="A0325B"/>
                  </a:solidFill>
                  <a:latin typeface="Peace Sans"/>
                  <a:ea typeface="Peace Sans"/>
                  <a:cs typeface="Peace Sans"/>
                  <a:sym typeface="Peace Sans"/>
                </a:rPr>
                <a:t>ORGANS</a:t>
              </a:r>
            </a:p>
          </p:txBody>
        </p:sp>
      </p:grpSp>
      <p:sp>
        <p:nvSpPr>
          <p:cNvPr id="11" name="Freeform 11"/>
          <p:cNvSpPr/>
          <p:nvPr/>
        </p:nvSpPr>
        <p:spPr>
          <a:xfrm rot="7265156">
            <a:off x="13703189" y="2482862"/>
            <a:ext cx="2276810" cy="1664141"/>
          </a:xfrm>
          <a:custGeom>
            <a:avLst/>
            <a:gdLst/>
            <a:ahLst/>
            <a:cxnLst/>
            <a:rect l="l" t="t" r="r" b="b"/>
            <a:pathLst>
              <a:path w="2276810" h="1664141">
                <a:moveTo>
                  <a:pt x="0" y="0"/>
                </a:moveTo>
                <a:lnTo>
                  <a:pt x="2276810" y="0"/>
                </a:lnTo>
                <a:lnTo>
                  <a:pt x="2276810" y="1664141"/>
                </a:lnTo>
                <a:lnTo>
                  <a:pt x="0" y="166414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12" name="Freeform 12"/>
          <p:cNvSpPr/>
          <p:nvPr/>
        </p:nvSpPr>
        <p:spPr>
          <a:xfrm rot="3250033" flipV="1">
            <a:off x="10039390" y="6056804"/>
            <a:ext cx="1994772" cy="1457997"/>
          </a:xfrm>
          <a:custGeom>
            <a:avLst/>
            <a:gdLst/>
            <a:ahLst/>
            <a:cxnLst/>
            <a:rect l="l" t="t" r="r" b="b"/>
            <a:pathLst>
              <a:path w="1994772" h="1457997">
                <a:moveTo>
                  <a:pt x="0" y="1457997"/>
                </a:moveTo>
                <a:lnTo>
                  <a:pt x="1994772" y="1457997"/>
                </a:lnTo>
                <a:lnTo>
                  <a:pt x="1994772" y="0"/>
                </a:lnTo>
                <a:lnTo>
                  <a:pt x="0" y="0"/>
                </a:lnTo>
                <a:lnTo>
                  <a:pt x="0" y="1457997"/>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13" name="Freeform 13"/>
          <p:cNvSpPr/>
          <p:nvPr/>
        </p:nvSpPr>
        <p:spPr>
          <a:xfrm>
            <a:off x="-525755" y="1855496"/>
            <a:ext cx="9093678" cy="6580516"/>
          </a:xfrm>
          <a:custGeom>
            <a:avLst/>
            <a:gdLst/>
            <a:ahLst/>
            <a:cxnLst/>
            <a:rect l="l" t="t" r="r" b="b"/>
            <a:pathLst>
              <a:path w="9093678" h="6580516">
                <a:moveTo>
                  <a:pt x="0" y="0"/>
                </a:moveTo>
                <a:lnTo>
                  <a:pt x="9093678" y="0"/>
                </a:lnTo>
                <a:lnTo>
                  <a:pt x="9093678" y="6580516"/>
                </a:lnTo>
                <a:lnTo>
                  <a:pt x="0" y="658051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09B7F"/>
        </a:solidFill>
        <a:effectLst/>
      </p:bgPr>
    </p:bg>
    <p:spTree>
      <p:nvGrpSpPr>
        <p:cNvPr id="1" name=""/>
        <p:cNvGrpSpPr/>
        <p:nvPr/>
      </p:nvGrpSpPr>
      <p:grpSpPr>
        <a:xfrm>
          <a:off x="0" y="0"/>
          <a:ext cx="0" cy="0"/>
          <a:chOff x="0" y="0"/>
          <a:chExt cx="0" cy="0"/>
        </a:xfrm>
      </p:grpSpPr>
      <p:sp>
        <p:nvSpPr>
          <p:cNvPr id="2" name="Freeform 2"/>
          <p:cNvSpPr/>
          <p:nvPr/>
        </p:nvSpPr>
        <p:spPr>
          <a:xfrm>
            <a:off x="1800817" y="1538415"/>
            <a:ext cx="6851583" cy="7210170"/>
          </a:xfrm>
          <a:custGeom>
            <a:avLst/>
            <a:gdLst/>
            <a:ahLst/>
            <a:cxnLst/>
            <a:rect l="l" t="t" r="r" b="b"/>
            <a:pathLst>
              <a:path w="6851583" h="7210170">
                <a:moveTo>
                  <a:pt x="0" y="0"/>
                </a:moveTo>
                <a:lnTo>
                  <a:pt x="6851583" y="0"/>
                </a:lnTo>
                <a:lnTo>
                  <a:pt x="6851583" y="7210170"/>
                </a:lnTo>
                <a:lnTo>
                  <a:pt x="0" y="721017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TextBox 3"/>
          <p:cNvSpPr txBox="1"/>
          <p:nvPr/>
        </p:nvSpPr>
        <p:spPr>
          <a:xfrm>
            <a:off x="9493913" y="2663130"/>
            <a:ext cx="6993270" cy="4998840"/>
          </a:xfrm>
          <a:prstGeom prst="rect">
            <a:avLst/>
          </a:prstGeom>
        </p:spPr>
        <p:txBody>
          <a:bodyPr lIns="0" tIns="0" rIns="0" bIns="0" rtlCol="0" anchor="t">
            <a:spAutoFit/>
          </a:bodyPr>
          <a:lstStyle/>
          <a:p>
            <a:pPr algn="ctr">
              <a:lnSpc>
                <a:spcPts val="9227"/>
              </a:lnSpc>
            </a:pPr>
            <a:r>
              <a:rPr lang="en-US" sz="10139" b="1" spc="-456">
                <a:solidFill>
                  <a:srgbClr val="FFFFFF"/>
                </a:solidFill>
                <a:latin typeface="Gaegu Bold"/>
                <a:ea typeface="Gaegu Bold"/>
                <a:cs typeface="Gaegu Bold"/>
                <a:sym typeface="Gaegu Bold"/>
              </a:rPr>
              <a:t>HOW DO THEY HELP US</a:t>
            </a:r>
          </a:p>
          <a:p>
            <a:pPr algn="ctr">
              <a:lnSpc>
                <a:spcPts val="9227"/>
              </a:lnSpc>
            </a:pPr>
            <a:r>
              <a:rPr lang="en-US" sz="10139" b="1" spc="-456">
                <a:solidFill>
                  <a:srgbClr val="FFFFFF"/>
                </a:solidFill>
                <a:latin typeface="Gaegu Bold"/>
                <a:ea typeface="Gaegu Bold"/>
                <a:cs typeface="Gaegu Bold"/>
                <a:sym typeface="Gaegu Bold"/>
              </a:rPr>
              <a:t> SURVIVE?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09B7F"/>
        </a:solidFill>
        <a:effectLst/>
      </p:bgPr>
    </p:bg>
    <p:spTree>
      <p:nvGrpSpPr>
        <p:cNvPr id="1" name=""/>
        <p:cNvGrpSpPr/>
        <p:nvPr/>
      </p:nvGrpSpPr>
      <p:grpSpPr>
        <a:xfrm>
          <a:off x="0" y="0"/>
          <a:ext cx="0" cy="0"/>
          <a:chOff x="0" y="0"/>
          <a:chExt cx="0" cy="0"/>
        </a:xfrm>
      </p:grpSpPr>
      <p:grpSp>
        <p:nvGrpSpPr>
          <p:cNvPr id="2" name="Group 2"/>
          <p:cNvGrpSpPr/>
          <p:nvPr/>
        </p:nvGrpSpPr>
        <p:grpSpPr>
          <a:xfrm>
            <a:off x="6733765" y="1471984"/>
            <a:ext cx="9745513" cy="1655445"/>
            <a:chOff x="0" y="0"/>
            <a:chExt cx="1809002" cy="307291"/>
          </a:xfrm>
        </p:grpSpPr>
        <p:sp>
          <p:nvSpPr>
            <p:cNvPr id="3" name="Freeform 3"/>
            <p:cNvSpPr/>
            <p:nvPr/>
          </p:nvSpPr>
          <p:spPr>
            <a:xfrm>
              <a:off x="0" y="0"/>
              <a:ext cx="1809002" cy="307291"/>
            </a:xfrm>
            <a:custGeom>
              <a:avLst/>
              <a:gdLst/>
              <a:ahLst/>
              <a:cxnLst/>
              <a:rect l="l" t="t" r="r" b="b"/>
              <a:pathLst>
                <a:path w="1809002" h="307291">
                  <a:moveTo>
                    <a:pt x="40515" y="0"/>
                  </a:moveTo>
                  <a:lnTo>
                    <a:pt x="1768487" y="0"/>
                  </a:lnTo>
                  <a:cubicBezTo>
                    <a:pt x="1790863" y="0"/>
                    <a:pt x="1809002" y="18139"/>
                    <a:pt x="1809002" y="40515"/>
                  </a:cubicBezTo>
                  <a:lnTo>
                    <a:pt x="1809002" y="266776"/>
                  </a:lnTo>
                  <a:cubicBezTo>
                    <a:pt x="1809002" y="289151"/>
                    <a:pt x="1790863" y="307291"/>
                    <a:pt x="1768487" y="307291"/>
                  </a:cubicBezTo>
                  <a:lnTo>
                    <a:pt x="40515" y="307291"/>
                  </a:lnTo>
                  <a:cubicBezTo>
                    <a:pt x="18139" y="307291"/>
                    <a:pt x="0" y="289151"/>
                    <a:pt x="0" y="266776"/>
                  </a:cubicBezTo>
                  <a:lnTo>
                    <a:pt x="0" y="40515"/>
                  </a:lnTo>
                  <a:cubicBezTo>
                    <a:pt x="0" y="18139"/>
                    <a:pt x="18139" y="0"/>
                    <a:pt x="40515" y="0"/>
                  </a:cubicBezTo>
                  <a:close/>
                </a:path>
              </a:pathLst>
            </a:custGeom>
            <a:solidFill>
              <a:srgbClr val="FFF1EE"/>
            </a:solidFill>
            <a:ln cap="rnd">
              <a:noFill/>
              <a:prstDash val="solid"/>
              <a:round/>
            </a:ln>
          </p:spPr>
          <p:txBody>
            <a:bodyPr/>
            <a:lstStyle/>
            <a:p>
              <a:endParaRPr lang="en-GB"/>
            </a:p>
          </p:txBody>
        </p:sp>
        <p:sp>
          <p:nvSpPr>
            <p:cNvPr id="4" name="TextBox 4"/>
            <p:cNvSpPr txBox="1"/>
            <p:nvPr/>
          </p:nvSpPr>
          <p:spPr>
            <a:xfrm>
              <a:off x="0" y="-66675"/>
              <a:ext cx="1809002" cy="373966"/>
            </a:xfrm>
            <a:prstGeom prst="rect">
              <a:avLst/>
            </a:prstGeom>
          </p:spPr>
          <p:txBody>
            <a:bodyPr lIns="215900" tIns="215900" rIns="215900" bIns="215900" rtlCol="0" anchor="ctr"/>
            <a:lstStyle/>
            <a:p>
              <a:pPr algn="ctr">
                <a:lnSpc>
                  <a:spcPts val="4900"/>
                </a:lnSpc>
              </a:pPr>
              <a:r>
                <a:rPr lang="en-US" sz="3500">
                  <a:solidFill>
                    <a:srgbClr val="A0325B"/>
                  </a:solidFill>
                  <a:latin typeface="Peace Sans"/>
                  <a:ea typeface="Peace Sans"/>
                  <a:cs typeface="Peace Sans"/>
                  <a:sym typeface="Peace Sans"/>
                </a:rPr>
                <a:t>TRANSFER NUTRIENTS AND WASTE AROUND THE BODY </a:t>
              </a:r>
            </a:p>
          </p:txBody>
        </p:sp>
      </p:grpSp>
      <p:grpSp>
        <p:nvGrpSpPr>
          <p:cNvPr id="5" name="Group 5"/>
          <p:cNvGrpSpPr/>
          <p:nvPr/>
        </p:nvGrpSpPr>
        <p:grpSpPr>
          <a:xfrm>
            <a:off x="6733765" y="4313501"/>
            <a:ext cx="9745513" cy="1655445"/>
            <a:chOff x="0" y="0"/>
            <a:chExt cx="1809002" cy="307291"/>
          </a:xfrm>
        </p:grpSpPr>
        <p:sp>
          <p:nvSpPr>
            <p:cNvPr id="6" name="Freeform 6"/>
            <p:cNvSpPr/>
            <p:nvPr/>
          </p:nvSpPr>
          <p:spPr>
            <a:xfrm>
              <a:off x="0" y="0"/>
              <a:ext cx="1809002" cy="307291"/>
            </a:xfrm>
            <a:custGeom>
              <a:avLst/>
              <a:gdLst/>
              <a:ahLst/>
              <a:cxnLst/>
              <a:rect l="l" t="t" r="r" b="b"/>
              <a:pathLst>
                <a:path w="1809002" h="307291">
                  <a:moveTo>
                    <a:pt x="40515" y="0"/>
                  </a:moveTo>
                  <a:lnTo>
                    <a:pt x="1768487" y="0"/>
                  </a:lnTo>
                  <a:cubicBezTo>
                    <a:pt x="1790863" y="0"/>
                    <a:pt x="1809002" y="18139"/>
                    <a:pt x="1809002" y="40515"/>
                  </a:cubicBezTo>
                  <a:lnTo>
                    <a:pt x="1809002" y="266776"/>
                  </a:lnTo>
                  <a:cubicBezTo>
                    <a:pt x="1809002" y="289151"/>
                    <a:pt x="1790863" y="307291"/>
                    <a:pt x="1768487" y="307291"/>
                  </a:cubicBezTo>
                  <a:lnTo>
                    <a:pt x="40515" y="307291"/>
                  </a:lnTo>
                  <a:cubicBezTo>
                    <a:pt x="18139" y="307291"/>
                    <a:pt x="0" y="289151"/>
                    <a:pt x="0" y="266776"/>
                  </a:cubicBezTo>
                  <a:lnTo>
                    <a:pt x="0" y="40515"/>
                  </a:lnTo>
                  <a:cubicBezTo>
                    <a:pt x="0" y="18139"/>
                    <a:pt x="18139" y="0"/>
                    <a:pt x="40515" y="0"/>
                  </a:cubicBezTo>
                  <a:close/>
                </a:path>
              </a:pathLst>
            </a:custGeom>
            <a:solidFill>
              <a:srgbClr val="FFF1EE"/>
            </a:solidFill>
            <a:ln cap="rnd">
              <a:noFill/>
              <a:prstDash val="solid"/>
              <a:round/>
            </a:ln>
          </p:spPr>
          <p:txBody>
            <a:bodyPr/>
            <a:lstStyle/>
            <a:p>
              <a:endParaRPr lang="en-GB"/>
            </a:p>
          </p:txBody>
        </p:sp>
        <p:sp>
          <p:nvSpPr>
            <p:cNvPr id="7" name="TextBox 7"/>
            <p:cNvSpPr txBox="1"/>
            <p:nvPr/>
          </p:nvSpPr>
          <p:spPr>
            <a:xfrm>
              <a:off x="0" y="-66675"/>
              <a:ext cx="1809002" cy="373966"/>
            </a:xfrm>
            <a:prstGeom prst="rect">
              <a:avLst/>
            </a:prstGeom>
          </p:spPr>
          <p:txBody>
            <a:bodyPr lIns="215900" tIns="215900" rIns="215900" bIns="215900" rtlCol="0" anchor="ctr"/>
            <a:lstStyle/>
            <a:p>
              <a:pPr algn="ctr">
                <a:lnSpc>
                  <a:spcPts val="4900"/>
                </a:lnSpc>
              </a:pPr>
              <a:r>
                <a:rPr lang="en-US" sz="3500">
                  <a:solidFill>
                    <a:srgbClr val="A0325B"/>
                  </a:solidFill>
                  <a:latin typeface="Peace Sans"/>
                  <a:ea typeface="Peace Sans"/>
                  <a:cs typeface="Peace Sans"/>
                  <a:sym typeface="Peace Sans"/>
                </a:rPr>
                <a:t>PROVIDE SHAPE, STRUCTURE AND PROTECTION</a:t>
              </a:r>
            </a:p>
          </p:txBody>
        </p:sp>
      </p:grpSp>
      <p:grpSp>
        <p:nvGrpSpPr>
          <p:cNvPr id="8" name="Group 8"/>
          <p:cNvGrpSpPr/>
          <p:nvPr/>
        </p:nvGrpSpPr>
        <p:grpSpPr>
          <a:xfrm>
            <a:off x="6733765" y="7159571"/>
            <a:ext cx="9745513" cy="1655445"/>
            <a:chOff x="0" y="0"/>
            <a:chExt cx="1809002" cy="307291"/>
          </a:xfrm>
        </p:grpSpPr>
        <p:sp>
          <p:nvSpPr>
            <p:cNvPr id="9" name="Freeform 9"/>
            <p:cNvSpPr/>
            <p:nvPr/>
          </p:nvSpPr>
          <p:spPr>
            <a:xfrm>
              <a:off x="0" y="0"/>
              <a:ext cx="1809002" cy="307291"/>
            </a:xfrm>
            <a:custGeom>
              <a:avLst/>
              <a:gdLst/>
              <a:ahLst/>
              <a:cxnLst/>
              <a:rect l="l" t="t" r="r" b="b"/>
              <a:pathLst>
                <a:path w="1809002" h="307291">
                  <a:moveTo>
                    <a:pt x="40515" y="0"/>
                  </a:moveTo>
                  <a:lnTo>
                    <a:pt x="1768487" y="0"/>
                  </a:lnTo>
                  <a:cubicBezTo>
                    <a:pt x="1790863" y="0"/>
                    <a:pt x="1809002" y="18139"/>
                    <a:pt x="1809002" y="40515"/>
                  </a:cubicBezTo>
                  <a:lnTo>
                    <a:pt x="1809002" y="266776"/>
                  </a:lnTo>
                  <a:cubicBezTo>
                    <a:pt x="1809002" y="289151"/>
                    <a:pt x="1790863" y="307291"/>
                    <a:pt x="1768487" y="307291"/>
                  </a:cubicBezTo>
                  <a:lnTo>
                    <a:pt x="40515" y="307291"/>
                  </a:lnTo>
                  <a:cubicBezTo>
                    <a:pt x="18139" y="307291"/>
                    <a:pt x="0" y="289151"/>
                    <a:pt x="0" y="266776"/>
                  </a:cubicBezTo>
                  <a:lnTo>
                    <a:pt x="0" y="40515"/>
                  </a:lnTo>
                  <a:cubicBezTo>
                    <a:pt x="0" y="18139"/>
                    <a:pt x="18139" y="0"/>
                    <a:pt x="40515" y="0"/>
                  </a:cubicBezTo>
                  <a:close/>
                </a:path>
              </a:pathLst>
            </a:custGeom>
            <a:solidFill>
              <a:srgbClr val="FFF1EE"/>
            </a:solidFill>
            <a:ln cap="rnd">
              <a:noFill/>
              <a:prstDash val="solid"/>
              <a:round/>
            </a:ln>
          </p:spPr>
          <p:txBody>
            <a:bodyPr/>
            <a:lstStyle/>
            <a:p>
              <a:endParaRPr lang="en-GB"/>
            </a:p>
          </p:txBody>
        </p:sp>
        <p:sp>
          <p:nvSpPr>
            <p:cNvPr id="10" name="TextBox 10"/>
            <p:cNvSpPr txBox="1"/>
            <p:nvPr/>
          </p:nvSpPr>
          <p:spPr>
            <a:xfrm>
              <a:off x="0" y="-66675"/>
              <a:ext cx="1809002" cy="373966"/>
            </a:xfrm>
            <a:prstGeom prst="rect">
              <a:avLst/>
            </a:prstGeom>
          </p:spPr>
          <p:txBody>
            <a:bodyPr lIns="215900" tIns="215900" rIns="215900" bIns="215900" rtlCol="0" anchor="ctr"/>
            <a:lstStyle/>
            <a:p>
              <a:pPr algn="ctr">
                <a:lnSpc>
                  <a:spcPts val="4900"/>
                </a:lnSpc>
              </a:pPr>
              <a:r>
                <a:rPr lang="en-US" sz="3500">
                  <a:solidFill>
                    <a:srgbClr val="A0325B"/>
                  </a:solidFill>
                  <a:latin typeface="Peace Sans"/>
                  <a:ea typeface="Peace Sans"/>
                  <a:cs typeface="Peace Sans"/>
                  <a:sym typeface="Peace Sans"/>
                </a:rPr>
                <a:t>ALLOW BODY SYSTEMS TO PERFORM SPECIFIC FUNCTIONS</a:t>
              </a:r>
            </a:p>
          </p:txBody>
        </p:sp>
      </p:grpSp>
      <p:sp>
        <p:nvSpPr>
          <p:cNvPr id="11" name="TextBox 11"/>
          <p:cNvSpPr txBox="1"/>
          <p:nvPr/>
        </p:nvSpPr>
        <p:spPr>
          <a:xfrm>
            <a:off x="2863496" y="1546334"/>
            <a:ext cx="3475050" cy="1506926"/>
          </a:xfrm>
          <a:prstGeom prst="rect">
            <a:avLst/>
          </a:prstGeom>
        </p:spPr>
        <p:txBody>
          <a:bodyPr lIns="0" tIns="0" rIns="0" bIns="0" rtlCol="0" anchor="t">
            <a:spAutoFit/>
          </a:bodyPr>
          <a:lstStyle/>
          <a:p>
            <a:pPr algn="r">
              <a:lnSpc>
                <a:spcPts val="9227"/>
              </a:lnSpc>
            </a:pPr>
            <a:r>
              <a:rPr lang="en-US" sz="10139" b="1" spc="-456">
                <a:solidFill>
                  <a:srgbClr val="FFFFFF"/>
                </a:solidFill>
                <a:latin typeface="Gaegu Bold"/>
                <a:ea typeface="Gaegu Bold"/>
                <a:cs typeface="Gaegu Bold"/>
                <a:sym typeface="Gaegu Bold"/>
              </a:rPr>
              <a:t>CELLS</a:t>
            </a:r>
          </a:p>
        </p:txBody>
      </p:sp>
      <p:sp>
        <p:nvSpPr>
          <p:cNvPr id="12" name="TextBox 12"/>
          <p:cNvSpPr txBox="1"/>
          <p:nvPr/>
        </p:nvSpPr>
        <p:spPr>
          <a:xfrm>
            <a:off x="1931045" y="4406811"/>
            <a:ext cx="4407501" cy="1506926"/>
          </a:xfrm>
          <a:prstGeom prst="rect">
            <a:avLst/>
          </a:prstGeom>
        </p:spPr>
        <p:txBody>
          <a:bodyPr lIns="0" tIns="0" rIns="0" bIns="0" rtlCol="0" anchor="t">
            <a:spAutoFit/>
          </a:bodyPr>
          <a:lstStyle/>
          <a:p>
            <a:pPr algn="r">
              <a:lnSpc>
                <a:spcPts val="9227"/>
              </a:lnSpc>
            </a:pPr>
            <a:r>
              <a:rPr lang="en-US" sz="10139" b="1" spc="-456">
                <a:solidFill>
                  <a:srgbClr val="FFFFFF"/>
                </a:solidFill>
                <a:latin typeface="Gaegu Bold"/>
                <a:ea typeface="Gaegu Bold"/>
                <a:cs typeface="Gaegu Bold"/>
                <a:sym typeface="Gaegu Bold"/>
              </a:rPr>
              <a:t>TISSUES</a:t>
            </a:r>
          </a:p>
        </p:txBody>
      </p:sp>
      <p:sp>
        <p:nvSpPr>
          <p:cNvPr id="13" name="TextBox 13"/>
          <p:cNvSpPr txBox="1"/>
          <p:nvPr/>
        </p:nvSpPr>
        <p:spPr>
          <a:xfrm>
            <a:off x="1808722" y="7252881"/>
            <a:ext cx="4529825" cy="1506926"/>
          </a:xfrm>
          <a:prstGeom prst="rect">
            <a:avLst/>
          </a:prstGeom>
        </p:spPr>
        <p:txBody>
          <a:bodyPr lIns="0" tIns="0" rIns="0" bIns="0" rtlCol="0" anchor="t">
            <a:spAutoFit/>
          </a:bodyPr>
          <a:lstStyle/>
          <a:p>
            <a:pPr algn="r">
              <a:lnSpc>
                <a:spcPts val="9227"/>
              </a:lnSpc>
            </a:pPr>
            <a:r>
              <a:rPr lang="en-US" sz="10139" b="1" spc="-456">
                <a:solidFill>
                  <a:srgbClr val="FFFFFF"/>
                </a:solidFill>
                <a:latin typeface="Gaegu Bold"/>
                <a:ea typeface="Gaegu Bold"/>
                <a:cs typeface="Gaegu Bold"/>
                <a:sym typeface="Gaegu Bold"/>
              </a:rPr>
              <a:t>ORGANS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3442" t="-10928" r="-3414" b="-15636"/>
            </a:stretch>
          </a:blipFill>
        </p:spPr>
        <p:txBody>
          <a:bodyPr/>
          <a:lstStyle/>
          <a:p>
            <a:endParaRPr lang="en-GB"/>
          </a:p>
        </p:txBody>
      </p:sp>
      <p:sp>
        <p:nvSpPr>
          <p:cNvPr id="3" name="Freeform 3"/>
          <p:cNvSpPr/>
          <p:nvPr/>
        </p:nvSpPr>
        <p:spPr>
          <a:xfrm>
            <a:off x="-790376" y="8577755"/>
            <a:ext cx="2639349" cy="2639349"/>
          </a:xfrm>
          <a:custGeom>
            <a:avLst/>
            <a:gdLst/>
            <a:ahLst/>
            <a:cxnLst/>
            <a:rect l="l" t="t" r="r" b="b"/>
            <a:pathLst>
              <a:path w="2639349" h="2639349">
                <a:moveTo>
                  <a:pt x="0" y="0"/>
                </a:moveTo>
                <a:lnTo>
                  <a:pt x="2639349" y="0"/>
                </a:lnTo>
                <a:lnTo>
                  <a:pt x="2639349" y="2639350"/>
                </a:lnTo>
                <a:lnTo>
                  <a:pt x="0" y="2639350"/>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GB"/>
          </a:p>
        </p:txBody>
      </p:sp>
      <p:sp>
        <p:nvSpPr>
          <p:cNvPr id="4" name="Freeform 4"/>
          <p:cNvSpPr/>
          <p:nvPr/>
        </p:nvSpPr>
        <p:spPr>
          <a:xfrm>
            <a:off x="-3130" y="0"/>
            <a:ext cx="12611506" cy="10287000"/>
          </a:xfrm>
          <a:custGeom>
            <a:avLst/>
            <a:gdLst/>
            <a:ahLst/>
            <a:cxnLst/>
            <a:rect l="l" t="t" r="r" b="b"/>
            <a:pathLst>
              <a:path w="12611506" h="10287000">
                <a:moveTo>
                  <a:pt x="0" y="0"/>
                </a:moveTo>
                <a:lnTo>
                  <a:pt x="12611505" y="0"/>
                </a:lnTo>
                <a:lnTo>
                  <a:pt x="12611505" y="10287000"/>
                </a:lnTo>
                <a:lnTo>
                  <a:pt x="0" y="10287000"/>
                </a:lnTo>
                <a:lnTo>
                  <a:pt x="0" y="0"/>
                </a:lnTo>
                <a:close/>
              </a:path>
            </a:pathLst>
          </a:custGeom>
          <a:blipFill>
            <a:blip r:embed="rId5">
              <a:alphaModFix amt="31999"/>
            </a:blip>
            <a:stretch>
              <a:fillRect l="-14565" r="-31092"/>
            </a:stretch>
          </a:blipFill>
        </p:spPr>
        <p:txBody>
          <a:bodyPr/>
          <a:lstStyle/>
          <a:p>
            <a:endParaRPr lang="en-GB"/>
          </a:p>
        </p:txBody>
      </p:sp>
      <p:sp>
        <p:nvSpPr>
          <p:cNvPr id="5" name="Freeform 5"/>
          <p:cNvSpPr/>
          <p:nvPr/>
        </p:nvSpPr>
        <p:spPr>
          <a:xfrm>
            <a:off x="12608375" y="0"/>
            <a:ext cx="5679625" cy="10287000"/>
          </a:xfrm>
          <a:custGeom>
            <a:avLst/>
            <a:gdLst/>
            <a:ahLst/>
            <a:cxnLst/>
            <a:rect l="l" t="t" r="r" b="b"/>
            <a:pathLst>
              <a:path w="5679625" h="10287000">
                <a:moveTo>
                  <a:pt x="0" y="0"/>
                </a:moveTo>
                <a:lnTo>
                  <a:pt x="5679625" y="0"/>
                </a:lnTo>
                <a:lnTo>
                  <a:pt x="5679625" y="10287000"/>
                </a:lnTo>
                <a:lnTo>
                  <a:pt x="0" y="10287000"/>
                </a:lnTo>
                <a:lnTo>
                  <a:pt x="0" y="0"/>
                </a:lnTo>
                <a:close/>
              </a:path>
            </a:pathLst>
          </a:custGeom>
          <a:blipFill>
            <a:blip r:embed="rId6">
              <a:alphaModFix amt="44999"/>
            </a:blip>
            <a:stretch>
              <a:fillRect l="-136083" r="-35259"/>
            </a:stretch>
          </a:blipFill>
        </p:spPr>
        <p:txBody>
          <a:bodyPr/>
          <a:lstStyle/>
          <a:p>
            <a:endParaRPr lang="en-GB"/>
          </a:p>
        </p:txBody>
      </p:sp>
      <p:grpSp>
        <p:nvGrpSpPr>
          <p:cNvPr id="6" name="Group 6"/>
          <p:cNvGrpSpPr/>
          <p:nvPr/>
        </p:nvGrpSpPr>
        <p:grpSpPr>
          <a:xfrm>
            <a:off x="15107698" y="269203"/>
            <a:ext cx="2858736" cy="285873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a:stretch>
                <a:fillRect l="-25888" t="-23229" r="-23584" b="-26243"/>
              </a:stretch>
            </a:blipFill>
          </p:spPr>
          <p:txBody>
            <a:bodyPr/>
            <a:lstStyle/>
            <a:p>
              <a:endParaRPr lang="en-GB"/>
            </a:p>
          </p:txBody>
        </p:sp>
      </p:grpSp>
      <p:sp>
        <p:nvSpPr>
          <p:cNvPr id="8" name="TextBox 8"/>
          <p:cNvSpPr txBox="1"/>
          <p:nvPr/>
        </p:nvSpPr>
        <p:spPr>
          <a:xfrm>
            <a:off x="1028700" y="3929896"/>
            <a:ext cx="11149505" cy="1194817"/>
          </a:xfrm>
          <a:prstGeom prst="rect">
            <a:avLst/>
          </a:prstGeom>
        </p:spPr>
        <p:txBody>
          <a:bodyPr lIns="0" tIns="0" rIns="0" bIns="0" rtlCol="0" anchor="t">
            <a:spAutoFit/>
          </a:bodyPr>
          <a:lstStyle/>
          <a:p>
            <a:pPr algn="l">
              <a:lnSpc>
                <a:spcPts val="8832"/>
              </a:lnSpc>
            </a:pPr>
            <a:r>
              <a:rPr lang="en-US" sz="9200" b="1">
                <a:solidFill>
                  <a:srgbClr val="FFFFFF"/>
                </a:solidFill>
                <a:latin typeface="Lato Bold"/>
                <a:ea typeface="Lato Bold"/>
                <a:cs typeface="Lato Bold"/>
                <a:sym typeface="Lato Bold"/>
              </a:rPr>
              <a:t>ORGANOIDS  </a:t>
            </a:r>
          </a:p>
        </p:txBody>
      </p:sp>
      <p:grpSp>
        <p:nvGrpSpPr>
          <p:cNvPr id="10" name="Group 10"/>
          <p:cNvGrpSpPr/>
          <p:nvPr/>
        </p:nvGrpSpPr>
        <p:grpSpPr>
          <a:xfrm>
            <a:off x="15122500" y="239600"/>
            <a:ext cx="2858736" cy="2858736"/>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a:stretch>
                <a:fillRect l="-56024" t="-54209" r="-53195" b="-55010"/>
              </a:stretch>
            </a:blipFill>
          </p:spPr>
          <p:txBody>
            <a:bodyPr/>
            <a:lstStyle/>
            <a:p>
              <a:endParaRPr lang="en-GB"/>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09B7F"/>
        </a:solidFill>
        <a:effectLst/>
      </p:bgPr>
    </p:bg>
    <p:spTree>
      <p:nvGrpSpPr>
        <p:cNvPr id="1" name=""/>
        <p:cNvGrpSpPr/>
        <p:nvPr/>
      </p:nvGrpSpPr>
      <p:grpSpPr>
        <a:xfrm>
          <a:off x="0" y="0"/>
          <a:ext cx="0" cy="0"/>
          <a:chOff x="0" y="0"/>
          <a:chExt cx="0" cy="0"/>
        </a:xfrm>
      </p:grpSpPr>
      <p:grpSp>
        <p:nvGrpSpPr>
          <p:cNvPr id="2" name="Group 2"/>
          <p:cNvGrpSpPr/>
          <p:nvPr/>
        </p:nvGrpSpPr>
        <p:grpSpPr>
          <a:xfrm>
            <a:off x="1951183" y="3498841"/>
            <a:ext cx="14081491" cy="4796472"/>
            <a:chOff x="0" y="0"/>
            <a:chExt cx="3088567" cy="1052035"/>
          </a:xfrm>
        </p:grpSpPr>
        <p:sp>
          <p:nvSpPr>
            <p:cNvPr id="3" name="Freeform 3"/>
            <p:cNvSpPr/>
            <p:nvPr/>
          </p:nvSpPr>
          <p:spPr>
            <a:xfrm>
              <a:off x="0" y="0"/>
              <a:ext cx="3088567" cy="1052035"/>
            </a:xfrm>
            <a:custGeom>
              <a:avLst/>
              <a:gdLst/>
              <a:ahLst/>
              <a:cxnLst/>
              <a:rect l="l" t="t" r="r" b="b"/>
              <a:pathLst>
                <a:path w="3088567" h="1052035">
                  <a:moveTo>
                    <a:pt x="28039" y="0"/>
                  </a:moveTo>
                  <a:lnTo>
                    <a:pt x="3060527" y="0"/>
                  </a:lnTo>
                  <a:cubicBezTo>
                    <a:pt x="3076013" y="0"/>
                    <a:pt x="3088567" y="12554"/>
                    <a:pt x="3088567" y="28039"/>
                  </a:cubicBezTo>
                  <a:lnTo>
                    <a:pt x="3088567" y="1023996"/>
                  </a:lnTo>
                  <a:cubicBezTo>
                    <a:pt x="3088567" y="1031432"/>
                    <a:pt x="3085613" y="1038564"/>
                    <a:pt x="3080354" y="1043823"/>
                  </a:cubicBezTo>
                  <a:cubicBezTo>
                    <a:pt x="3075096" y="1049081"/>
                    <a:pt x="3067964" y="1052035"/>
                    <a:pt x="3060527" y="1052035"/>
                  </a:cubicBezTo>
                  <a:lnTo>
                    <a:pt x="28039" y="1052035"/>
                  </a:lnTo>
                  <a:cubicBezTo>
                    <a:pt x="20603" y="1052035"/>
                    <a:pt x="13471" y="1049081"/>
                    <a:pt x="8213" y="1043823"/>
                  </a:cubicBezTo>
                  <a:cubicBezTo>
                    <a:pt x="2954" y="1038564"/>
                    <a:pt x="0" y="1031432"/>
                    <a:pt x="0" y="1023996"/>
                  </a:cubicBezTo>
                  <a:lnTo>
                    <a:pt x="0" y="28039"/>
                  </a:lnTo>
                  <a:cubicBezTo>
                    <a:pt x="0" y="20603"/>
                    <a:pt x="2954" y="13471"/>
                    <a:pt x="8213" y="8213"/>
                  </a:cubicBezTo>
                  <a:cubicBezTo>
                    <a:pt x="13471" y="2954"/>
                    <a:pt x="20603" y="0"/>
                    <a:pt x="28039" y="0"/>
                  </a:cubicBezTo>
                  <a:close/>
                </a:path>
              </a:pathLst>
            </a:custGeom>
            <a:solidFill>
              <a:srgbClr val="FFFFFF"/>
            </a:solidFill>
          </p:spPr>
          <p:txBody>
            <a:bodyPr/>
            <a:lstStyle/>
            <a:p>
              <a:endParaRPr lang="en-GB"/>
            </a:p>
          </p:txBody>
        </p:sp>
        <p:sp>
          <p:nvSpPr>
            <p:cNvPr id="4" name="TextBox 4"/>
            <p:cNvSpPr txBox="1"/>
            <p:nvPr/>
          </p:nvSpPr>
          <p:spPr>
            <a:xfrm>
              <a:off x="0" y="-95250"/>
              <a:ext cx="3088567" cy="1147285"/>
            </a:xfrm>
            <a:prstGeom prst="rect">
              <a:avLst/>
            </a:prstGeom>
          </p:spPr>
          <p:txBody>
            <a:bodyPr lIns="254000" tIns="254000" rIns="254000" bIns="254000" rtlCol="0" anchor="ctr"/>
            <a:lstStyle/>
            <a:p>
              <a:pPr algn="ctr">
                <a:lnSpc>
                  <a:spcPts val="6719"/>
                </a:lnSpc>
              </a:pPr>
              <a:r>
                <a:rPr lang="en-US" sz="4799" dirty="0">
                  <a:solidFill>
                    <a:srgbClr val="FFC40C"/>
                  </a:solidFill>
                  <a:latin typeface="Peace Sans"/>
                  <a:ea typeface="Peace Sans"/>
                  <a:cs typeface="Peace Sans"/>
                  <a:sym typeface="Peace Sans"/>
                </a:rPr>
                <a:t>Organoids</a:t>
              </a:r>
              <a:r>
                <a:rPr lang="en-US" sz="4799" dirty="0">
                  <a:solidFill>
                    <a:srgbClr val="121749"/>
                  </a:solidFill>
                  <a:latin typeface="Peace Sans"/>
                  <a:ea typeface="Peace Sans"/>
                  <a:cs typeface="Peace Sans"/>
                  <a:sym typeface="Peace Sans"/>
                </a:rPr>
                <a:t> are scientific advancements that recreate organs but in mini form and in highly controlled laboratory settings.</a:t>
              </a:r>
            </a:p>
          </p:txBody>
        </p:sp>
      </p:grpSp>
      <p:sp>
        <p:nvSpPr>
          <p:cNvPr id="5" name="Freeform 5"/>
          <p:cNvSpPr/>
          <p:nvPr/>
        </p:nvSpPr>
        <p:spPr>
          <a:xfrm>
            <a:off x="1198495" y="7098280"/>
            <a:ext cx="3048000" cy="2394065"/>
          </a:xfrm>
          <a:custGeom>
            <a:avLst/>
            <a:gdLst/>
            <a:ahLst/>
            <a:cxnLst/>
            <a:rect l="l" t="t" r="r" b="b"/>
            <a:pathLst>
              <a:path w="3048000" h="2394065">
                <a:moveTo>
                  <a:pt x="0" y="0"/>
                </a:moveTo>
                <a:lnTo>
                  <a:pt x="3048000" y="0"/>
                </a:lnTo>
                <a:lnTo>
                  <a:pt x="3048000" y="2394066"/>
                </a:lnTo>
                <a:lnTo>
                  <a:pt x="0" y="239406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p>
        </p:txBody>
      </p:sp>
      <p:sp>
        <p:nvSpPr>
          <p:cNvPr id="6" name="TextBox 6"/>
          <p:cNvSpPr txBox="1"/>
          <p:nvPr/>
        </p:nvSpPr>
        <p:spPr>
          <a:xfrm>
            <a:off x="471051" y="736131"/>
            <a:ext cx="17345898" cy="1411890"/>
          </a:xfrm>
          <a:prstGeom prst="rect">
            <a:avLst/>
          </a:prstGeom>
        </p:spPr>
        <p:txBody>
          <a:bodyPr lIns="0" tIns="0" rIns="0" bIns="0" rtlCol="0" anchor="t">
            <a:spAutoFit/>
          </a:bodyPr>
          <a:lstStyle/>
          <a:p>
            <a:pPr algn="ctr">
              <a:lnSpc>
                <a:spcPts val="8761"/>
              </a:lnSpc>
            </a:pPr>
            <a:r>
              <a:rPr lang="en-US" sz="9628" b="1" spc="-433">
                <a:solidFill>
                  <a:srgbClr val="FFFFFF"/>
                </a:solidFill>
                <a:latin typeface="Gaegu Bold"/>
                <a:ea typeface="Gaegu Bold"/>
                <a:cs typeface="Gaegu Bold"/>
                <a:sym typeface="Gaegu Bold"/>
              </a:rPr>
              <a:t>WHAT ARE ORGANOIDS?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CF0F1"/>
        </a:solidFill>
        <a:effectLst/>
      </p:bgPr>
    </p:bg>
    <p:spTree>
      <p:nvGrpSpPr>
        <p:cNvPr id="1" name=""/>
        <p:cNvGrpSpPr/>
        <p:nvPr/>
      </p:nvGrpSpPr>
      <p:grpSpPr>
        <a:xfrm>
          <a:off x="0" y="0"/>
          <a:ext cx="0" cy="0"/>
          <a:chOff x="0" y="0"/>
          <a:chExt cx="0" cy="0"/>
        </a:xfrm>
      </p:grpSpPr>
      <p:grpSp>
        <p:nvGrpSpPr>
          <p:cNvPr id="2" name="Group 2"/>
          <p:cNvGrpSpPr/>
          <p:nvPr/>
        </p:nvGrpSpPr>
        <p:grpSpPr>
          <a:xfrm>
            <a:off x="-318301" y="9258300"/>
            <a:ext cx="18767191" cy="1706926"/>
            <a:chOff x="0" y="0"/>
            <a:chExt cx="4942799" cy="449561"/>
          </a:xfrm>
        </p:grpSpPr>
        <p:sp>
          <p:nvSpPr>
            <p:cNvPr id="3" name="Freeform 3"/>
            <p:cNvSpPr/>
            <p:nvPr/>
          </p:nvSpPr>
          <p:spPr>
            <a:xfrm>
              <a:off x="0" y="0"/>
              <a:ext cx="4942799" cy="449561"/>
            </a:xfrm>
            <a:custGeom>
              <a:avLst/>
              <a:gdLst/>
              <a:ahLst/>
              <a:cxnLst/>
              <a:rect l="l" t="t" r="r" b="b"/>
              <a:pathLst>
                <a:path w="4942799" h="449561">
                  <a:moveTo>
                    <a:pt x="0" y="0"/>
                  </a:moveTo>
                  <a:lnTo>
                    <a:pt x="4942799" y="0"/>
                  </a:lnTo>
                  <a:lnTo>
                    <a:pt x="4942799" y="449561"/>
                  </a:lnTo>
                  <a:lnTo>
                    <a:pt x="0" y="449561"/>
                  </a:lnTo>
                  <a:close/>
                </a:path>
              </a:pathLst>
            </a:custGeom>
            <a:solidFill>
              <a:srgbClr val="109B7F"/>
            </a:solidFill>
          </p:spPr>
          <p:txBody>
            <a:bodyPr/>
            <a:lstStyle/>
            <a:p>
              <a:endParaRPr lang="en-GB"/>
            </a:p>
          </p:txBody>
        </p:sp>
        <p:sp>
          <p:nvSpPr>
            <p:cNvPr id="4" name="TextBox 4"/>
            <p:cNvSpPr txBox="1"/>
            <p:nvPr/>
          </p:nvSpPr>
          <p:spPr>
            <a:xfrm>
              <a:off x="0" y="-38100"/>
              <a:ext cx="4942799" cy="487661"/>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6653555" y="1124102"/>
            <a:ext cx="605745" cy="605745"/>
          </a:xfrm>
          <a:custGeom>
            <a:avLst/>
            <a:gdLst/>
            <a:ahLst/>
            <a:cxnLst/>
            <a:rect l="l" t="t" r="r" b="b"/>
            <a:pathLst>
              <a:path w="605745" h="605745">
                <a:moveTo>
                  <a:pt x="0" y="0"/>
                </a:moveTo>
                <a:lnTo>
                  <a:pt x="605745" y="0"/>
                </a:lnTo>
                <a:lnTo>
                  <a:pt x="605745" y="605745"/>
                </a:lnTo>
                <a:lnTo>
                  <a:pt x="0" y="60574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 name="Freeform 6"/>
          <p:cNvSpPr/>
          <p:nvPr/>
        </p:nvSpPr>
        <p:spPr>
          <a:xfrm>
            <a:off x="-454839" y="-624305"/>
            <a:ext cx="1653005" cy="1653005"/>
          </a:xfrm>
          <a:custGeom>
            <a:avLst/>
            <a:gdLst/>
            <a:ahLst/>
            <a:cxnLst/>
            <a:rect l="l" t="t" r="r" b="b"/>
            <a:pathLst>
              <a:path w="1653005" h="1653005">
                <a:moveTo>
                  <a:pt x="0" y="0"/>
                </a:moveTo>
                <a:lnTo>
                  <a:pt x="1653006" y="0"/>
                </a:lnTo>
                <a:lnTo>
                  <a:pt x="1653006" y="1653005"/>
                </a:lnTo>
                <a:lnTo>
                  <a:pt x="0" y="165300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7" name="Freeform 7"/>
          <p:cNvSpPr/>
          <p:nvPr/>
        </p:nvSpPr>
        <p:spPr>
          <a:xfrm>
            <a:off x="6747648" y="4046943"/>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8" name="Freeform 8"/>
          <p:cNvSpPr/>
          <p:nvPr/>
        </p:nvSpPr>
        <p:spPr>
          <a:xfrm>
            <a:off x="1735852" y="4683956"/>
            <a:ext cx="2609962" cy="2840775"/>
          </a:xfrm>
          <a:custGeom>
            <a:avLst/>
            <a:gdLst/>
            <a:ahLst/>
            <a:cxnLst/>
            <a:rect l="l" t="t" r="r" b="b"/>
            <a:pathLst>
              <a:path w="2609962" h="2840775">
                <a:moveTo>
                  <a:pt x="0" y="0"/>
                </a:moveTo>
                <a:lnTo>
                  <a:pt x="2609962" y="0"/>
                </a:lnTo>
                <a:lnTo>
                  <a:pt x="2609962" y="2840774"/>
                </a:lnTo>
                <a:lnTo>
                  <a:pt x="0" y="284077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9" name="AutoShape 9"/>
          <p:cNvSpPr/>
          <p:nvPr/>
        </p:nvSpPr>
        <p:spPr>
          <a:xfrm>
            <a:off x="4345814" y="6085293"/>
            <a:ext cx="2064889" cy="0"/>
          </a:xfrm>
          <a:prstGeom prst="line">
            <a:avLst/>
          </a:prstGeom>
          <a:ln w="38100" cap="flat">
            <a:solidFill>
              <a:srgbClr val="000000"/>
            </a:solidFill>
            <a:prstDash val="solid"/>
            <a:headEnd type="none" w="sm" len="sm"/>
            <a:tailEnd type="triangle" w="lg" len="med"/>
          </a:ln>
        </p:spPr>
        <p:txBody>
          <a:bodyPr/>
          <a:lstStyle/>
          <a:p>
            <a:endParaRPr lang="en-GB"/>
          </a:p>
        </p:txBody>
      </p:sp>
      <p:sp>
        <p:nvSpPr>
          <p:cNvPr id="10" name="Freeform 10"/>
          <p:cNvSpPr/>
          <p:nvPr/>
        </p:nvSpPr>
        <p:spPr>
          <a:xfrm>
            <a:off x="4345814" y="5584039"/>
            <a:ext cx="2441311" cy="1040609"/>
          </a:xfrm>
          <a:custGeom>
            <a:avLst/>
            <a:gdLst/>
            <a:ahLst/>
            <a:cxnLst/>
            <a:rect l="l" t="t" r="r" b="b"/>
            <a:pathLst>
              <a:path w="2441311" h="1040609">
                <a:moveTo>
                  <a:pt x="0" y="0"/>
                </a:moveTo>
                <a:lnTo>
                  <a:pt x="2441311" y="0"/>
                </a:lnTo>
                <a:lnTo>
                  <a:pt x="2441311" y="1040608"/>
                </a:lnTo>
                <a:lnTo>
                  <a:pt x="0" y="104060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a:p>
        </p:txBody>
      </p:sp>
      <p:sp>
        <p:nvSpPr>
          <p:cNvPr id="11" name="Freeform 11"/>
          <p:cNvSpPr/>
          <p:nvPr/>
        </p:nvSpPr>
        <p:spPr>
          <a:xfrm rot="-1217773">
            <a:off x="9654179" y="3467632"/>
            <a:ext cx="2033345" cy="770129"/>
          </a:xfrm>
          <a:custGeom>
            <a:avLst/>
            <a:gdLst/>
            <a:ahLst/>
            <a:cxnLst/>
            <a:rect l="l" t="t" r="r" b="b"/>
            <a:pathLst>
              <a:path w="2033345" h="770129">
                <a:moveTo>
                  <a:pt x="0" y="0"/>
                </a:moveTo>
                <a:lnTo>
                  <a:pt x="2033345" y="0"/>
                </a:lnTo>
                <a:lnTo>
                  <a:pt x="2033345" y="770130"/>
                </a:lnTo>
                <a:lnTo>
                  <a:pt x="0" y="77013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a:p>
        </p:txBody>
      </p:sp>
      <p:sp>
        <p:nvSpPr>
          <p:cNvPr id="12" name="TextBox 12"/>
          <p:cNvSpPr txBox="1"/>
          <p:nvPr/>
        </p:nvSpPr>
        <p:spPr>
          <a:xfrm>
            <a:off x="1344660" y="756373"/>
            <a:ext cx="9326192" cy="2828531"/>
          </a:xfrm>
          <a:prstGeom prst="rect">
            <a:avLst/>
          </a:prstGeom>
        </p:spPr>
        <p:txBody>
          <a:bodyPr lIns="0" tIns="0" rIns="0" bIns="0" rtlCol="0" anchor="t">
            <a:spAutoFit/>
          </a:bodyPr>
          <a:lstStyle/>
          <a:p>
            <a:pPr algn="l">
              <a:lnSpc>
                <a:spcPts val="4480"/>
              </a:lnSpc>
            </a:pPr>
            <a:r>
              <a:rPr lang="en-US" sz="3200" i="1" dirty="0">
                <a:solidFill>
                  <a:srgbClr val="109B7F"/>
                </a:solidFill>
                <a:latin typeface="Lato Italics"/>
                <a:ea typeface="Lato Italics"/>
                <a:cs typeface="Lato Italics"/>
                <a:sym typeface="Lato Italics"/>
              </a:rPr>
              <a:t>Organoids are clusters of cells grown from donated cells or stem cells that self-organize into structures resembling mini-organs. These organoids can replicate the structure and function of real human organs, including the interactions between cells and tissues.</a:t>
            </a:r>
          </a:p>
        </p:txBody>
      </p:sp>
      <p:sp>
        <p:nvSpPr>
          <p:cNvPr id="13" name="TextBox 13"/>
          <p:cNvSpPr txBox="1"/>
          <p:nvPr/>
        </p:nvSpPr>
        <p:spPr>
          <a:xfrm>
            <a:off x="2386659" y="7838528"/>
            <a:ext cx="1308348" cy="323215"/>
          </a:xfrm>
          <a:prstGeom prst="rect">
            <a:avLst/>
          </a:prstGeom>
        </p:spPr>
        <p:txBody>
          <a:bodyPr lIns="0" tIns="0" rIns="0" bIns="0" rtlCol="0" anchor="t">
            <a:spAutoFit/>
          </a:bodyPr>
          <a:lstStyle/>
          <a:p>
            <a:pPr algn="ctr">
              <a:lnSpc>
                <a:spcPts val="2659"/>
              </a:lnSpc>
              <a:spcBef>
                <a:spcPct val="0"/>
              </a:spcBef>
            </a:pPr>
            <a:r>
              <a:rPr lang="en-US" sz="1899" b="1">
                <a:solidFill>
                  <a:srgbClr val="000000"/>
                </a:solidFill>
                <a:latin typeface="Canva Sans Bold"/>
                <a:ea typeface="Canva Sans Bold"/>
                <a:cs typeface="Canva Sans Bold"/>
                <a:sym typeface="Canva Sans Bold"/>
              </a:rPr>
              <a:t>Stem Cells </a:t>
            </a:r>
          </a:p>
        </p:txBody>
      </p:sp>
      <p:sp>
        <p:nvSpPr>
          <p:cNvPr id="14" name="Freeform 14"/>
          <p:cNvSpPr/>
          <p:nvPr/>
        </p:nvSpPr>
        <p:spPr>
          <a:xfrm rot="-417821">
            <a:off x="10457660" y="4905917"/>
            <a:ext cx="2033345" cy="770129"/>
          </a:xfrm>
          <a:custGeom>
            <a:avLst/>
            <a:gdLst/>
            <a:ahLst/>
            <a:cxnLst/>
            <a:rect l="l" t="t" r="r" b="b"/>
            <a:pathLst>
              <a:path w="2033345" h="770129">
                <a:moveTo>
                  <a:pt x="0" y="0"/>
                </a:moveTo>
                <a:lnTo>
                  <a:pt x="2033345" y="0"/>
                </a:lnTo>
                <a:lnTo>
                  <a:pt x="2033345" y="770130"/>
                </a:lnTo>
                <a:lnTo>
                  <a:pt x="0" y="77013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a:p>
        </p:txBody>
      </p:sp>
      <p:sp>
        <p:nvSpPr>
          <p:cNvPr id="15" name="Freeform 15"/>
          <p:cNvSpPr/>
          <p:nvPr/>
        </p:nvSpPr>
        <p:spPr>
          <a:xfrm rot="506721">
            <a:off x="10464003" y="6769787"/>
            <a:ext cx="2033345" cy="770129"/>
          </a:xfrm>
          <a:custGeom>
            <a:avLst/>
            <a:gdLst/>
            <a:ahLst/>
            <a:cxnLst/>
            <a:rect l="l" t="t" r="r" b="b"/>
            <a:pathLst>
              <a:path w="2033345" h="770129">
                <a:moveTo>
                  <a:pt x="0" y="0"/>
                </a:moveTo>
                <a:lnTo>
                  <a:pt x="2033345" y="0"/>
                </a:lnTo>
                <a:lnTo>
                  <a:pt x="2033345" y="770129"/>
                </a:lnTo>
                <a:lnTo>
                  <a:pt x="0" y="770129"/>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a:p>
        </p:txBody>
      </p:sp>
      <p:sp>
        <p:nvSpPr>
          <p:cNvPr id="16" name="TextBox 16"/>
          <p:cNvSpPr txBox="1"/>
          <p:nvPr/>
        </p:nvSpPr>
        <p:spPr>
          <a:xfrm>
            <a:off x="11993854" y="3400248"/>
            <a:ext cx="1787723" cy="323215"/>
          </a:xfrm>
          <a:prstGeom prst="rect">
            <a:avLst/>
          </a:prstGeom>
        </p:spPr>
        <p:txBody>
          <a:bodyPr lIns="0" tIns="0" rIns="0" bIns="0" rtlCol="0" anchor="t">
            <a:spAutoFit/>
          </a:bodyPr>
          <a:lstStyle/>
          <a:p>
            <a:pPr algn="ctr">
              <a:lnSpc>
                <a:spcPts val="2659"/>
              </a:lnSpc>
              <a:spcBef>
                <a:spcPct val="0"/>
              </a:spcBef>
            </a:pPr>
            <a:r>
              <a:rPr lang="en-US" sz="1899">
                <a:solidFill>
                  <a:srgbClr val="000000"/>
                </a:solidFill>
                <a:latin typeface="Canva Sans"/>
                <a:ea typeface="Canva Sans"/>
                <a:cs typeface="Canva Sans"/>
                <a:sym typeface="Canva Sans"/>
              </a:rPr>
              <a:t>Drug Discovery</a:t>
            </a:r>
          </a:p>
        </p:txBody>
      </p:sp>
      <p:sp>
        <p:nvSpPr>
          <p:cNvPr id="17" name="TextBox 17"/>
          <p:cNvSpPr txBox="1"/>
          <p:nvPr/>
        </p:nvSpPr>
        <p:spPr>
          <a:xfrm>
            <a:off x="12773951" y="5105400"/>
            <a:ext cx="1248519" cy="323215"/>
          </a:xfrm>
          <a:prstGeom prst="rect">
            <a:avLst/>
          </a:prstGeom>
        </p:spPr>
        <p:txBody>
          <a:bodyPr lIns="0" tIns="0" rIns="0" bIns="0" rtlCol="0" anchor="t">
            <a:spAutoFit/>
          </a:bodyPr>
          <a:lstStyle/>
          <a:p>
            <a:pPr algn="ctr">
              <a:lnSpc>
                <a:spcPts val="2659"/>
              </a:lnSpc>
              <a:spcBef>
                <a:spcPct val="0"/>
              </a:spcBef>
            </a:pPr>
            <a:r>
              <a:rPr lang="en-US" sz="1899">
                <a:solidFill>
                  <a:srgbClr val="000000"/>
                </a:solidFill>
                <a:latin typeface="Canva Sans"/>
                <a:ea typeface="Canva Sans"/>
                <a:cs typeface="Canva Sans"/>
                <a:sym typeface="Canva Sans"/>
              </a:rPr>
              <a:t>Toxicology</a:t>
            </a:r>
          </a:p>
        </p:txBody>
      </p:sp>
      <p:sp>
        <p:nvSpPr>
          <p:cNvPr id="18" name="TextBox 18"/>
          <p:cNvSpPr txBox="1"/>
          <p:nvPr/>
        </p:nvSpPr>
        <p:spPr>
          <a:xfrm>
            <a:off x="12681738" y="7201515"/>
            <a:ext cx="2199680" cy="323215"/>
          </a:xfrm>
          <a:prstGeom prst="rect">
            <a:avLst/>
          </a:prstGeom>
        </p:spPr>
        <p:txBody>
          <a:bodyPr lIns="0" tIns="0" rIns="0" bIns="0" rtlCol="0" anchor="t">
            <a:spAutoFit/>
          </a:bodyPr>
          <a:lstStyle/>
          <a:p>
            <a:pPr algn="ctr">
              <a:lnSpc>
                <a:spcPts val="2659"/>
              </a:lnSpc>
              <a:spcBef>
                <a:spcPct val="0"/>
              </a:spcBef>
            </a:pPr>
            <a:r>
              <a:rPr lang="en-US" sz="1899">
                <a:solidFill>
                  <a:srgbClr val="000000"/>
                </a:solidFill>
                <a:latin typeface="Canva Sans"/>
                <a:ea typeface="Canva Sans"/>
                <a:cs typeface="Canva Sans"/>
                <a:sym typeface="Canva Sans"/>
              </a:rPr>
              <a:t>Precision Medicine</a:t>
            </a:r>
          </a:p>
        </p:txBody>
      </p:sp>
      <p:sp>
        <p:nvSpPr>
          <p:cNvPr id="19" name="TextBox 19"/>
          <p:cNvSpPr txBox="1"/>
          <p:nvPr/>
        </p:nvSpPr>
        <p:spPr>
          <a:xfrm>
            <a:off x="8362822" y="7981085"/>
            <a:ext cx="1147762" cy="323215"/>
          </a:xfrm>
          <a:prstGeom prst="rect">
            <a:avLst/>
          </a:prstGeom>
        </p:spPr>
        <p:txBody>
          <a:bodyPr lIns="0" tIns="0" rIns="0" bIns="0" rtlCol="0" anchor="t">
            <a:spAutoFit/>
          </a:bodyPr>
          <a:lstStyle/>
          <a:p>
            <a:pPr algn="ctr">
              <a:lnSpc>
                <a:spcPts val="2659"/>
              </a:lnSpc>
              <a:spcBef>
                <a:spcPct val="0"/>
              </a:spcBef>
            </a:pPr>
            <a:r>
              <a:rPr lang="en-US" sz="1899" b="1">
                <a:solidFill>
                  <a:srgbClr val="000000"/>
                </a:solidFill>
                <a:latin typeface="Canva Sans Bold"/>
                <a:ea typeface="Canva Sans Bold"/>
                <a:cs typeface="Canva Sans Bold"/>
                <a:sym typeface="Canva Sans Bold"/>
              </a:rPr>
              <a:t>Organoid </a:t>
            </a:r>
          </a:p>
        </p:txBody>
      </p:sp>
      <p:grpSp>
        <p:nvGrpSpPr>
          <p:cNvPr id="20" name="Group 20"/>
          <p:cNvGrpSpPr/>
          <p:nvPr/>
        </p:nvGrpSpPr>
        <p:grpSpPr>
          <a:xfrm>
            <a:off x="16417635" y="431111"/>
            <a:ext cx="1385982" cy="1385982"/>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3"/>
              <a:stretch>
                <a:fillRect l="-56024" t="-54209" r="-53195" b="-55010"/>
              </a:stretch>
            </a:blipFill>
          </p:spPr>
          <p:txBody>
            <a:bodyPr/>
            <a:lstStyle/>
            <a:p>
              <a:endParaRPr lang="en-GB"/>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CF0F1"/>
        </a:solidFill>
        <a:effectLst/>
      </p:bgPr>
    </p:bg>
    <p:spTree>
      <p:nvGrpSpPr>
        <p:cNvPr id="1" name=""/>
        <p:cNvGrpSpPr/>
        <p:nvPr/>
      </p:nvGrpSpPr>
      <p:grpSpPr>
        <a:xfrm>
          <a:off x="0" y="0"/>
          <a:ext cx="0" cy="0"/>
          <a:chOff x="0" y="0"/>
          <a:chExt cx="0" cy="0"/>
        </a:xfrm>
      </p:grpSpPr>
      <p:sp>
        <p:nvSpPr>
          <p:cNvPr id="2" name="AutoShape 2"/>
          <p:cNvSpPr/>
          <p:nvPr/>
        </p:nvSpPr>
        <p:spPr>
          <a:xfrm>
            <a:off x="1206450" y="3422646"/>
            <a:ext cx="360498" cy="0"/>
          </a:xfrm>
          <a:prstGeom prst="line">
            <a:avLst/>
          </a:prstGeom>
          <a:ln w="38100" cap="flat">
            <a:solidFill>
              <a:srgbClr val="FFFFFF"/>
            </a:solidFill>
            <a:prstDash val="solid"/>
            <a:headEnd type="none" w="sm" len="sm"/>
            <a:tailEnd type="arrow" w="med" len="sm"/>
          </a:ln>
        </p:spPr>
        <p:txBody>
          <a:bodyPr/>
          <a:lstStyle/>
          <a:p>
            <a:endParaRPr lang="en-GB"/>
          </a:p>
        </p:txBody>
      </p:sp>
      <p:sp>
        <p:nvSpPr>
          <p:cNvPr id="3" name="Freeform 3"/>
          <p:cNvSpPr/>
          <p:nvPr/>
        </p:nvSpPr>
        <p:spPr>
          <a:xfrm>
            <a:off x="16821599" y="590999"/>
            <a:ext cx="875402" cy="875402"/>
          </a:xfrm>
          <a:custGeom>
            <a:avLst/>
            <a:gdLst/>
            <a:ahLst/>
            <a:cxnLst/>
            <a:rect l="l" t="t" r="r" b="b"/>
            <a:pathLst>
              <a:path w="875402" h="875402">
                <a:moveTo>
                  <a:pt x="0" y="0"/>
                </a:moveTo>
                <a:lnTo>
                  <a:pt x="875402" y="0"/>
                </a:lnTo>
                <a:lnTo>
                  <a:pt x="875402" y="875402"/>
                </a:lnTo>
                <a:lnTo>
                  <a:pt x="0" y="87540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4" name="Group 4"/>
          <p:cNvGrpSpPr/>
          <p:nvPr/>
        </p:nvGrpSpPr>
        <p:grpSpPr>
          <a:xfrm>
            <a:off x="1056549" y="3172726"/>
            <a:ext cx="965099" cy="499841"/>
            <a:chOff x="0" y="0"/>
            <a:chExt cx="254183" cy="131645"/>
          </a:xfrm>
        </p:grpSpPr>
        <p:sp>
          <p:nvSpPr>
            <p:cNvPr id="5" name="Freeform 5"/>
            <p:cNvSpPr/>
            <p:nvPr/>
          </p:nvSpPr>
          <p:spPr>
            <a:xfrm>
              <a:off x="0" y="0"/>
              <a:ext cx="254182" cy="131645"/>
            </a:xfrm>
            <a:custGeom>
              <a:avLst/>
              <a:gdLst/>
              <a:ahLst/>
              <a:cxnLst/>
              <a:rect l="l" t="t" r="r" b="b"/>
              <a:pathLst>
                <a:path w="254182" h="131645">
                  <a:moveTo>
                    <a:pt x="65823" y="0"/>
                  </a:moveTo>
                  <a:lnTo>
                    <a:pt x="188360" y="0"/>
                  </a:lnTo>
                  <a:cubicBezTo>
                    <a:pt x="224713" y="0"/>
                    <a:pt x="254182" y="29470"/>
                    <a:pt x="254182" y="65823"/>
                  </a:cubicBezTo>
                  <a:lnTo>
                    <a:pt x="254182" y="65823"/>
                  </a:lnTo>
                  <a:cubicBezTo>
                    <a:pt x="254182" y="83280"/>
                    <a:pt x="247248" y="100022"/>
                    <a:pt x="234903" y="112366"/>
                  </a:cubicBezTo>
                  <a:cubicBezTo>
                    <a:pt x="222559" y="124710"/>
                    <a:pt x="205817" y="131645"/>
                    <a:pt x="188360" y="131645"/>
                  </a:cubicBezTo>
                  <a:lnTo>
                    <a:pt x="65823" y="131645"/>
                  </a:lnTo>
                  <a:cubicBezTo>
                    <a:pt x="48365" y="131645"/>
                    <a:pt x="31623" y="124710"/>
                    <a:pt x="19279" y="112366"/>
                  </a:cubicBezTo>
                  <a:cubicBezTo>
                    <a:pt x="6935" y="100022"/>
                    <a:pt x="0" y="83280"/>
                    <a:pt x="0" y="65823"/>
                  </a:cubicBezTo>
                  <a:lnTo>
                    <a:pt x="0" y="65823"/>
                  </a:lnTo>
                  <a:cubicBezTo>
                    <a:pt x="0" y="48365"/>
                    <a:pt x="6935" y="31623"/>
                    <a:pt x="19279" y="19279"/>
                  </a:cubicBezTo>
                  <a:cubicBezTo>
                    <a:pt x="31623" y="6935"/>
                    <a:pt x="48365" y="0"/>
                    <a:pt x="65823" y="0"/>
                  </a:cubicBezTo>
                  <a:close/>
                </a:path>
              </a:pathLst>
            </a:custGeom>
            <a:solidFill>
              <a:srgbClr val="109B7F"/>
            </a:solidFill>
          </p:spPr>
          <p:txBody>
            <a:bodyPr/>
            <a:lstStyle/>
            <a:p>
              <a:endParaRPr lang="en-GB"/>
            </a:p>
          </p:txBody>
        </p:sp>
        <p:sp>
          <p:nvSpPr>
            <p:cNvPr id="6" name="TextBox 6"/>
            <p:cNvSpPr txBox="1"/>
            <p:nvPr/>
          </p:nvSpPr>
          <p:spPr>
            <a:xfrm>
              <a:off x="0" y="-38100"/>
              <a:ext cx="254183" cy="169745"/>
            </a:xfrm>
            <a:prstGeom prst="rect">
              <a:avLst/>
            </a:prstGeom>
          </p:spPr>
          <p:txBody>
            <a:bodyPr lIns="50800" tIns="50800" rIns="50800" bIns="50800" rtlCol="0" anchor="ctr"/>
            <a:lstStyle/>
            <a:p>
              <a:pPr algn="ctr">
                <a:lnSpc>
                  <a:spcPts val="2659"/>
                </a:lnSpc>
              </a:pPr>
              <a:endParaRPr/>
            </a:p>
          </p:txBody>
        </p:sp>
      </p:grpSp>
      <p:sp>
        <p:nvSpPr>
          <p:cNvPr id="7" name="AutoShape 7"/>
          <p:cNvSpPr/>
          <p:nvPr/>
        </p:nvSpPr>
        <p:spPr>
          <a:xfrm>
            <a:off x="1358850" y="3441696"/>
            <a:ext cx="360498" cy="0"/>
          </a:xfrm>
          <a:prstGeom prst="line">
            <a:avLst/>
          </a:prstGeom>
          <a:ln w="38100" cap="flat">
            <a:solidFill>
              <a:srgbClr val="FFFFFF"/>
            </a:solidFill>
            <a:prstDash val="solid"/>
            <a:headEnd type="none" w="sm" len="sm"/>
            <a:tailEnd type="arrow" w="med" len="sm"/>
          </a:ln>
        </p:spPr>
        <p:txBody>
          <a:bodyPr/>
          <a:lstStyle/>
          <a:p>
            <a:endParaRPr lang="en-GB"/>
          </a:p>
        </p:txBody>
      </p:sp>
      <p:sp>
        <p:nvSpPr>
          <p:cNvPr id="8" name="TextBox 8"/>
          <p:cNvSpPr txBox="1"/>
          <p:nvPr/>
        </p:nvSpPr>
        <p:spPr>
          <a:xfrm>
            <a:off x="1028700" y="905847"/>
            <a:ext cx="13966977" cy="1094740"/>
          </a:xfrm>
          <a:prstGeom prst="rect">
            <a:avLst/>
          </a:prstGeom>
        </p:spPr>
        <p:txBody>
          <a:bodyPr lIns="0" tIns="0" rIns="0" bIns="0" rtlCol="0" anchor="t">
            <a:spAutoFit/>
          </a:bodyPr>
          <a:lstStyle/>
          <a:p>
            <a:pPr algn="l">
              <a:lnSpc>
                <a:spcPts val="8959"/>
              </a:lnSpc>
            </a:pPr>
            <a:r>
              <a:rPr lang="en-US" sz="6399">
                <a:solidFill>
                  <a:srgbClr val="109B7F"/>
                </a:solidFill>
                <a:latin typeface="Peace Sans"/>
                <a:ea typeface="Peace Sans"/>
                <a:cs typeface="Peace Sans"/>
                <a:sym typeface="Peace Sans"/>
              </a:rPr>
              <a:t>Applications :  Disease Modelling</a:t>
            </a:r>
          </a:p>
        </p:txBody>
      </p:sp>
      <p:grpSp>
        <p:nvGrpSpPr>
          <p:cNvPr id="9" name="Group 9"/>
          <p:cNvGrpSpPr/>
          <p:nvPr/>
        </p:nvGrpSpPr>
        <p:grpSpPr>
          <a:xfrm>
            <a:off x="1056549" y="4485296"/>
            <a:ext cx="965099" cy="499841"/>
            <a:chOff x="0" y="0"/>
            <a:chExt cx="254183" cy="131645"/>
          </a:xfrm>
        </p:grpSpPr>
        <p:sp>
          <p:nvSpPr>
            <p:cNvPr id="10" name="Freeform 10"/>
            <p:cNvSpPr/>
            <p:nvPr/>
          </p:nvSpPr>
          <p:spPr>
            <a:xfrm>
              <a:off x="0" y="0"/>
              <a:ext cx="254182" cy="131645"/>
            </a:xfrm>
            <a:custGeom>
              <a:avLst/>
              <a:gdLst/>
              <a:ahLst/>
              <a:cxnLst/>
              <a:rect l="l" t="t" r="r" b="b"/>
              <a:pathLst>
                <a:path w="254182" h="131645">
                  <a:moveTo>
                    <a:pt x="65823" y="0"/>
                  </a:moveTo>
                  <a:lnTo>
                    <a:pt x="188360" y="0"/>
                  </a:lnTo>
                  <a:cubicBezTo>
                    <a:pt x="224713" y="0"/>
                    <a:pt x="254182" y="29470"/>
                    <a:pt x="254182" y="65823"/>
                  </a:cubicBezTo>
                  <a:lnTo>
                    <a:pt x="254182" y="65823"/>
                  </a:lnTo>
                  <a:cubicBezTo>
                    <a:pt x="254182" y="83280"/>
                    <a:pt x="247248" y="100022"/>
                    <a:pt x="234903" y="112366"/>
                  </a:cubicBezTo>
                  <a:cubicBezTo>
                    <a:pt x="222559" y="124710"/>
                    <a:pt x="205817" y="131645"/>
                    <a:pt x="188360" y="131645"/>
                  </a:cubicBezTo>
                  <a:lnTo>
                    <a:pt x="65823" y="131645"/>
                  </a:lnTo>
                  <a:cubicBezTo>
                    <a:pt x="48365" y="131645"/>
                    <a:pt x="31623" y="124710"/>
                    <a:pt x="19279" y="112366"/>
                  </a:cubicBezTo>
                  <a:cubicBezTo>
                    <a:pt x="6935" y="100022"/>
                    <a:pt x="0" y="83280"/>
                    <a:pt x="0" y="65823"/>
                  </a:cubicBezTo>
                  <a:lnTo>
                    <a:pt x="0" y="65823"/>
                  </a:lnTo>
                  <a:cubicBezTo>
                    <a:pt x="0" y="48365"/>
                    <a:pt x="6935" y="31623"/>
                    <a:pt x="19279" y="19279"/>
                  </a:cubicBezTo>
                  <a:cubicBezTo>
                    <a:pt x="31623" y="6935"/>
                    <a:pt x="48365" y="0"/>
                    <a:pt x="65823" y="0"/>
                  </a:cubicBezTo>
                  <a:close/>
                </a:path>
              </a:pathLst>
            </a:custGeom>
            <a:solidFill>
              <a:srgbClr val="109B7F"/>
            </a:solidFill>
          </p:spPr>
          <p:txBody>
            <a:bodyPr/>
            <a:lstStyle/>
            <a:p>
              <a:endParaRPr lang="en-GB"/>
            </a:p>
          </p:txBody>
        </p:sp>
        <p:sp>
          <p:nvSpPr>
            <p:cNvPr id="11" name="TextBox 11"/>
            <p:cNvSpPr txBox="1"/>
            <p:nvPr/>
          </p:nvSpPr>
          <p:spPr>
            <a:xfrm>
              <a:off x="0" y="-38100"/>
              <a:ext cx="254183" cy="169745"/>
            </a:xfrm>
            <a:prstGeom prst="rect">
              <a:avLst/>
            </a:prstGeom>
          </p:spPr>
          <p:txBody>
            <a:bodyPr lIns="50800" tIns="50800" rIns="50800" bIns="50800" rtlCol="0" anchor="ctr"/>
            <a:lstStyle/>
            <a:p>
              <a:pPr algn="ctr">
                <a:lnSpc>
                  <a:spcPts val="2659"/>
                </a:lnSpc>
              </a:pPr>
              <a:endParaRPr/>
            </a:p>
          </p:txBody>
        </p:sp>
      </p:grpSp>
      <p:sp>
        <p:nvSpPr>
          <p:cNvPr id="12" name="AutoShape 12"/>
          <p:cNvSpPr/>
          <p:nvPr/>
        </p:nvSpPr>
        <p:spPr>
          <a:xfrm>
            <a:off x="1358850" y="4735217"/>
            <a:ext cx="360498" cy="0"/>
          </a:xfrm>
          <a:prstGeom prst="line">
            <a:avLst/>
          </a:prstGeom>
          <a:ln w="38100" cap="flat">
            <a:solidFill>
              <a:srgbClr val="FFFFFF"/>
            </a:solidFill>
            <a:prstDash val="solid"/>
            <a:headEnd type="none" w="sm" len="sm"/>
            <a:tailEnd type="arrow" w="med" len="sm"/>
          </a:ln>
        </p:spPr>
        <p:txBody>
          <a:bodyPr/>
          <a:lstStyle/>
          <a:p>
            <a:endParaRPr lang="en-GB"/>
          </a:p>
        </p:txBody>
      </p:sp>
      <p:grpSp>
        <p:nvGrpSpPr>
          <p:cNvPr id="13" name="Group 13"/>
          <p:cNvGrpSpPr/>
          <p:nvPr/>
        </p:nvGrpSpPr>
        <p:grpSpPr>
          <a:xfrm>
            <a:off x="1056549" y="5797866"/>
            <a:ext cx="965099" cy="499841"/>
            <a:chOff x="0" y="0"/>
            <a:chExt cx="254183" cy="131645"/>
          </a:xfrm>
        </p:grpSpPr>
        <p:sp>
          <p:nvSpPr>
            <p:cNvPr id="14" name="Freeform 14"/>
            <p:cNvSpPr/>
            <p:nvPr/>
          </p:nvSpPr>
          <p:spPr>
            <a:xfrm>
              <a:off x="0" y="0"/>
              <a:ext cx="254182" cy="131645"/>
            </a:xfrm>
            <a:custGeom>
              <a:avLst/>
              <a:gdLst/>
              <a:ahLst/>
              <a:cxnLst/>
              <a:rect l="l" t="t" r="r" b="b"/>
              <a:pathLst>
                <a:path w="254182" h="131645">
                  <a:moveTo>
                    <a:pt x="65823" y="0"/>
                  </a:moveTo>
                  <a:lnTo>
                    <a:pt x="188360" y="0"/>
                  </a:lnTo>
                  <a:cubicBezTo>
                    <a:pt x="224713" y="0"/>
                    <a:pt x="254182" y="29470"/>
                    <a:pt x="254182" y="65823"/>
                  </a:cubicBezTo>
                  <a:lnTo>
                    <a:pt x="254182" y="65823"/>
                  </a:lnTo>
                  <a:cubicBezTo>
                    <a:pt x="254182" y="83280"/>
                    <a:pt x="247248" y="100022"/>
                    <a:pt x="234903" y="112366"/>
                  </a:cubicBezTo>
                  <a:cubicBezTo>
                    <a:pt x="222559" y="124710"/>
                    <a:pt x="205817" y="131645"/>
                    <a:pt x="188360" y="131645"/>
                  </a:cubicBezTo>
                  <a:lnTo>
                    <a:pt x="65823" y="131645"/>
                  </a:lnTo>
                  <a:cubicBezTo>
                    <a:pt x="48365" y="131645"/>
                    <a:pt x="31623" y="124710"/>
                    <a:pt x="19279" y="112366"/>
                  </a:cubicBezTo>
                  <a:cubicBezTo>
                    <a:pt x="6935" y="100022"/>
                    <a:pt x="0" y="83280"/>
                    <a:pt x="0" y="65823"/>
                  </a:cubicBezTo>
                  <a:lnTo>
                    <a:pt x="0" y="65823"/>
                  </a:lnTo>
                  <a:cubicBezTo>
                    <a:pt x="0" y="48365"/>
                    <a:pt x="6935" y="31623"/>
                    <a:pt x="19279" y="19279"/>
                  </a:cubicBezTo>
                  <a:cubicBezTo>
                    <a:pt x="31623" y="6935"/>
                    <a:pt x="48365" y="0"/>
                    <a:pt x="65823" y="0"/>
                  </a:cubicBezTo>
                  <a:close/>
                </a:path>
              </a:pathLst>
            </a:custGeom>
            <a:solidFill>
              <a:srgbClr val="109B7F"/>
            </a:solidFill>
          </p:spPr>
          <p:txBody>
            <a:bodyPr/>
            <a:lstStyle/>
            <a:p>
              <a:endParaRPr lang="en-GB"/>
            </a:p>
          </p:txBody>
        </p:sp>
        <p:sp>
          <p:nvSpPr>
            <p:cNvPr id="15" name="TextBox 15"/>
            <p:cNvSpPr txBox="1"/>
            <p:nvPr/>
          </p:nvSpPr>
          <p:spPr>
            <a:xfrm>
              <a:off x="0" y="-38100"/>
              <a:ext cx="254183" cy="169745"/>
            </a:xfrm>
            <a:prstGeom prst="rect">
              <a:avLst/>
            </a:prstGeom>
          </p:spPr>
          <p:txBody>
            <a:bodyPr lIns="50800" tIns="50800" rIns="50800" bIns="50800" rtlCol="0" anchor="ctr"/>
            <a:lstStyle/>
            <a:p>
              <a:pPr algn="ctr">
                <a:lnSpc>
                  <a:spcPts val="2659"/>
                </a:lnSpc>
              </a:pPr>
              <a:endParaRPr/>
            </a:p>
          </p:txBody>
        </p:sp>
      </p:grpSp>
      <p:sp>
        <p:nvSpPr>
          <p:cNvPr id="16" name="AutoShape 16"/>
          <p:cNvSpPr/>
          <p:nvPr/>
        </p:nvSpPr>
        <p:spPr>
          <a:xfrm>
            <a:off x="1386699" y="6047787"/>
            <a:ext cx="360498" cy="0"/>
          </a:xfrm>
          <a:prstGeom prst="line">
            <a:avLst/>
          </a:prstGeom>
          <a:ln w="38100" cap="flat">
            <a:solidFill>
              <a:srgbClr val="FFFFFF"/>
            </a:solidFill>
            <a:prstDash val="solid"/>
            <a:headEnd type="none" w="sm" len="sm"/>
            <a:tailEnd type="arrow" w="med" len="sm"/>
          </a:ln>
        </p:spPr>
        <p:txBody>
          <a:bodyPr/>
          <a:lstStyle/>
          <a:p>
            <a:endParaRPr lang="en-GB"/>
          </a:p>
        </p:txBody>
      </p:sp>
      <p:sp>
        <p:nvSpPr>
          <p:cNvPr id="17" name="TextBox 17"/>
          <p:cNvSpPr txBox="1"/>
          <p:nvPr/>
        </p:nvSpPr>
        <p:spPr>
          <a:xfrm>
            <a:off x="2248357" y="3134626"/>
            <a:ext cx="14089947" cy="5862567"/>
          </a:xfrm>
          <a:prstGeom prst="rect">
            <a:avLst/>
          </a:prstGeom>
        </p:spPr>
        <p:txBody>
          <a:bodyPr lIns="0" tIns="0" rIns="0" bIns="0" rtlCol="0" anchor="t">
            <a:spAutoFit/>
          </a:bodyPr>
          <a:lstStyle/>
          <a:p>
            <a:pPr algn="l">
              <a:lnSpc>
                <a:spcPts val="2659"/>
              </a:lnSpc>
            </a:pPr>
            <a:r>
              <a:rPr lang="en-US" sz="1899" b="1" dirty="0">
                <a:solidFill>
                  <a:srgbClr val="000000"/>
                </a:solidFill>
                <a:latin typeface="Canva Sans Bold"/>
                <a:ea typeface="Canva Sans Bold"/>
                <a:cs typeface="Canva Sans Bold"/>
                <a:sym typeface="Canva Sans Bold"/>
              </a:rPr>
              <a:t>Precision Oncology: </a:t>
            </a:r>
            <a:r>
              <a:rPr lang="en-US" sz="1899" dirty="0">
                <a:solidFill>
                  <a:srgbClr val="000000"/>
                </a:solidFill>
                <a:latin typeface="Canva Sans"/>
                <a:ea typeface="Canva Sans"/>
                <a:cs typeface="Canva Sans"/>
                <a:sym typeface="Canva Sans"/>
              </a:rPr>
              <a:t>Drug Resistance: By growing organoids from a patient’s cancer cells, researchers can identify which drugs the cancer is resistant to.</a:t>
            </a:r>
          </a:p>
          <a:p>
            <a:pPr algn="l">
              <a:lnSpc>
                <a:spcPts val="2659"/>
              </a:lnSpc>
            </a:pPr>
            <a:endParaRPr lang="en-US" sz="1899" dirty="0">
              <a:solidFill>
                <a:srgbClr val="000000"/>
              </a:solidFill>
              <a:latin typeface="Canva Sans"/>
              <a:ea typeface="Canva Sans"/>
              <a:cs typeface="Canva Sans"/>
              <a:sym typeface="Canva Sans"/>
            </a:endParaRPr>
          </a:p>
          <a:p>
            <a:pPr algn="l">
              <a:lnSpc>
                <a:spcPts val="2659"/>
              </a:lnSpc>
              <a:spcBef>
                <a:spcPct val="0"/>
              </a:spcBef>
            </a:pPr>
            <a:endParaRPr lang="en-US" sz="1899" dirty="0">
              <a:solidFill>
                <a:srgbClr val="000000"/>
              </a:solidFill>
              <a:latin typeface="Canva Sans"/>
              <a:ea typeface="Canva Sans"/>
              <a:cs typeface="Canva Sans"/>
              <a:sym typeface="Canva Sans"/>
            </a:endParaRPr>
          </a:p>
          <a:p>
            <a:pPr algn="l">
              <a:lnSpc>
                <a:spcPts val="2659"/>
              </a:lnSpc>
              <a:spcBef>
                <a:spcPct val="0"/>
              </a:spcBef>
            </a:pPr>
            <a:r>
              <a:rPr lang="en-US" sz="1899" b="1" dirty="0">
                <a:solidFill>
                  <a:srgbClr val="000000"/>
                </a:solidFill>
                <a:latin typeface="Canva Sans Bold"/>
                <a:ea typeface="Canva Sans Bold"/>
                <a:cs typeface="Canva Sans Bold"/>
                <a:sym typeface="Canva Sans Bold"/>
              </a:rPr>
              <a:t>Infectious Diseases: </a:t>
            </a:r>
            <a:r>
              <a:rPr lang="en-US" sz="1899" dirty="0">
                <a:solidFill>
                  <a:srgbClr val="000000"/>
                </a:solidFill>
                <a:latin typeface="Canva Sans"/>
                <a:ea typeface="Canva Sans"/>
                <a:cs typeface="Canva Sans"/>
                <a:sym typeface="Canva Sans"/>
              </a:rPr>
              <a:t>Organoids are used to model infections by pathogens such as SARS-CoV-2 (COVID-19 allowing scientists to observe how diseases interact with human tissues.</a:t>
            </a:r>
          </a:p>
          <a:p>
            <a:pPr algn="l">
              <a:lnSpc>
                <a:spcPts val="2659"/>
              </a:lnSpc>
              <a:spcBef>
                <a:spcPct val="0"/>
              </a:spcBef>
            </a:pPr>
            <a:endParaRPr lang="en-US" sz="1899" dirty="0">
              <a:solidFill>
                <a:srgbClr val="000000"/>
              </a:solidFill>
              <a:latin typeface="Canva Sans"/>
              <a:ea typeface="Canva Sans"/>
              <a:cs typeface="Canva Sans"/>
              <a:sym typeface="Canva Sans"/>
            </a:endParaRPr>
          </a:p>
          <a:p>
            <a:pPr algn="l">
              <a:lnSpc>
                <a:spcPts val="2659"/>
              </a:lnSpc>
              <a:spcBef>
                <a:spcPct val="0"/>
              </a:spcBef>
            </a:pPr>
            <a:endParaRPr lang="en-US" sz="1899" dirty="0">
              <a:solidFill>
                <a:srgbClr val="000000"/>
              </a:solidFill>
              <a:latin typeface="Canva Sans"/>
              <a:ea typeface="Canva Sans"/>
              <a:cs typeface="Canva Sans"/>
              <a:sym typeface="Canva Sans"/>
            </a:endParaRPr>
          </a:p>
          <a:p>
            <a:pPr algn="l">
              <a:lnSpc>
                <a:spcPts val="2659"/>
              </a:lnSpc>
              <a:spcBef>
                <a:spcPct val="0"/>
              </a:spcBef>
            </a:pPr>
            <a:r>
              <a:rPr lang="en-US" sz="1899" b="1" dirty="0">
                <a:solidFill>
                  <a:srgbClr val="000000"/>
                </a:solidFill>
                <a:latin typeface="Canva Sans Bold"/>
                <a:ea typeface="Canva Sans Bold"/>
                <a:cs typeface="Canva Sans Bold"/>
                <a:sym typeface="Canva Sans Bold"/>
              </a:rPr>
              <a:t>Neurodegenerative Disorders: </a:t>
            </a:r>
            <a:r>
              <a:rPr lang="en-US" sz="1899" dirty="0">
                <a:solidFill>
                  <a:srgbClr val="000000"/>
                </a:solidFill>
                <a:latin typeface="Canva Sans"/>
                <a:ea typeface="Canva Sans"/>
                <a:cs typeface="Canva Sans"/>
                <a:sym typeface="Canva Sans"/>
              </a:rPr>
              <a:t>Brain organoids are used to study Alzheimer’s, Parkinson’s, and autism by mimicking the nerve cell networks of the human brain.</a:t>
            </a:r>
          </a:p>
          <a:p>
            <a:pPr algn="l">
              <a:lnSpc>
                <a:spcPts val="2659"/>
              </a:lnSpc>
              <a:spcBef>
                <a:spcPct val="0"/>
              </a:spcBef>
            </a:pPr>
            <a:endParaRPr lang="en-US" sz="1899" dirty="0">
              <a:solidFill>
                <a:srgbClr val="000000"/>
              </a:solidFill>
              <a:latin typeface="Canva Sans"/>
              <a:ea typeface="Canva Sans"/>
              <a:cs typeface="Canva Sans"/>
              <a:sym typeface="Canva Sans"/>
            </a:endParaRPr>
          </a:p>
          <a:p>
            <a:pPr algn="l">
              <a:lnSpc>
                <a:spcPts val="2659"/>
              </a:lnSpc>
              <a:spcBef>
                <a:spcPct val="0"/>
              </a:spcBef>
            </a:pPr>
            <a:endParaRPr lang="en-US" sz="1899" dirty="0">
              <a:solidFill>
                <a:srgbClr val="000000"/>
              </a:solidFill>
              <a:latin typeface="Canva Sans"/>
              <a:ea typeface="Canva Sans"/>
              <a:cs typeface="Canva Sans"/>
              <a:sym typeface="Canva Sans"/>
            </a:endParaRPr>
          </a:p>
          <a:p>
            <a:pPr algn="l">
              <a:lnSpc>
                <a:spcPts val="2659"/>
              </a:lnSpc>
              <a:spcBef>
                <a:spcPct val="0"/>
              </a:spcBef>
            </a:pPr>
            <a:r>
              <a:rPr lang="en-US" sz="1899" b="1" dirty="0">
                <a:solidFill>
                  <a:srgbClr val="000000"/>
                </a:solidFill>
                <a:latin typeface="Canva Sans Bold"/>
                <a:ea typeface="Canva Sans Bold"/>
                <a:cs typeface="Canva Sans Bold"/>
                <a:sym typeface="Canva Sans Bold"/>
              </a:rPr>
              <a:t>Precision Medicine</a:t>
            </a:r>
          </a:p>
          <a:p>
            <a:pPr algn="l">
              <a:lnSpc>
                <a:spcPts val="2659"/>
              </a:lnSpc>
              <a:spcBef>
                <a:spcPct val="0"/>
              </a:spcBef>
            </a:pPr>
            <a:r>
              <a:rPr lang="en-US" sz="1899" dirty="0">
                <a:solidFill>
                  <a:srgbClr val="000000"/>
                </a:solidFill>
                <a:latin typeface="Canva Sans"/>
                <a:ea typeface="Canva Sans"/>
                <a:cs typeface="Canva Sans"/>
                <a:sym typeface="Canva Sans"/>
              </a:rPr>
              <a:t>Scientists can create an organoid using cells of a person suffering from a particular disease. They can then test different drugs to check which drug would be most effective in that person’s organoid before testing it on the actual person, ensuring better outcomes and fewer side effects.</a:t>
            </a:r>
          </a:p>
          <a:p>
            <a:pPr algn="l">
              <a:lnSpc>
                <a:spcPts val="2659"/>
              </a:lnSpc>
              <a:spcBef>
                <a:spcPct val="0"/>
              </a:spcBef>
            </a:pPr>
            <a:endParaRPr lang="en-US" sz="1899" dirty="0">
              <a:solidFill>
                <a:srgbClr val="000000"/>
              </a:solidFill>
              <a:latin typeface="Canva Sans"/>
              <a:ea typeface="Canva Sans"/>
              <a:cs typeface="Canva Sans"/>
              <a:sym typeface="Canva Sans"/>
            </a:endParaRPr>
          </a:p>
        </p:txBody>
      </p:sp>
      <p:grpSp>
        <p:nvGrpSpPr>
          <p:cNvPr id="18" name="Group 18"/>
          <p:cNvGrpSpPr/>
          <p:nvPr/>
        </p:nvGrpSpPr>
        <p:grpSpPr>
          <a:xfrm>
            <a:off x="1063627" y="7078161"/>
            <a:ext cx="965099" cy="499841"/>
            <a:chOff x="0" y="0"/>
            <a:chExt cx="254183" cy="131645"/>
          </a:xfrm>
        </p:grpSpPr>
        <p:sp>
          <p:nvSpPr>
            <p:cNvPr id="19" name="Freeform 19"/>
            <p:cNvSpPr/>
            <p:nvPr/>
          </p:nvSpPr>
          <p:spPr>
            <a:xfrm>
              <a:off x="0" y="0"/>
              <a:ext cx="254182" cy="131645"/>
            </a:xfrm>
            <a:custGeom>
              <a:avLst/>
              <a:gdLst/>
              <a:ahLst/>
              <a:cxnLst/>
              <a:rect l="l" t="t" r="r" b="b"/>
              <a:pathLst>
                <a:path w="254182" h="131645">
                  <a:moveTo>
                    <a:pt x="65823" y="0"/>
                  </a:moveTo>
                  <a:lnTo>
                    <a:pt x="188360" y="0"/>
                  </a:lnTo>
                  <a:cubicBezTo>
                    <a:pt x="224713" y="0"/>
                    <a:pt x="254182" y="29470"/>
                    <a:pt x="254182" y="65823"/>
                  </a:cubicBezTo>
                  <a:lnTo>
                    <a:pt x="254182" y="65823"/>
                  </a:lnTo>
                  <a:cubicBezTo>
                    <a:pt x="254182" y="83280"/>
                    <a:pt x="247248" y="100022"/>
                    <a:pt x="234903" y="112366"/>
                  </a:cubicBezTo>
                  <a:cubicBezTo>
                    <a:pt x="222559" y="124710"/>
                    <a:pt x="205817" y="131645"/>
                    <a:pt x="188360" y="131645"/>
                  </a:cubicBezTo>
                  <a:lnTo>
                    <a:pt x="65823" y="131645"/>
                  </a:lnTo>
                  <a:cubicBezTo>
                    <a:pt x="48365" y="131645"/>
                    <a:pt x="31623" y="124710"/>
                    <a:pt x="19279" y="112366"/>
                  </a:cubicBezTo>
                  <a:cubicBezTo>
                    <a:pt x="6935" y="100022"/>
                    <a:pt x="0" y="83280"/>
                    <a:pt x="0" y="65823"/>
                  </a:cubicBezTo>
                  <a:lnTo>
                    <a:pt x="0" y="65823"/>
                  </a:lnTo>
                  <a:cubicBezTo>
                    <a:pt x="0" y="48365"/>
                    <a:pt x="6935" y="31623"/>
                    <a:pt x="19279" y="19279"/>
                  </a:cubicBezTo>
                  <a:cubicBezTo>
                    <a:pt x="31623" y="6935"/>
                    <a:pt x="48365" y="0"/>
                    <a:pt x="65823" y="0"/>
                  </a:cubicBezTo>
                  <a:close/>
                </a:path>
              </a:pathLst>
            </a:custGeom>
            <a:solidFill>
              <a:srgbClr val="109B7F"/>
            </a:solidFill>
          </p:spPr>
          <p:txBody>
            <a:bodyPr/>
            <a:lstStyle/>
            <a:p>
              <a:endParaRPr lang="en-GB"/>
            </a:p>
          </p:txBody>
        </p:sp>
        <p:sp>
          <p:nvSpPr>
            <p:cNvPr id="20" name="TextBox 20"/>
            <p:cNvSpPr txBox="1"/>
            <p:nvPr/>
          </p:nvSpPr>
          <p:spPr>
            <a:xfrm>
              <a:off x="0" y="-38100"/>
              <a:ext cx="254183" cy="169745"/>
            </a:xfrm>
            <a:prstGeom prst="rect">
              <a:avLst/>
            </a:prstGeom>
          </p:spPr>
          <p:txBody>
            <a:bodyPr lIns="50800" tIns="50800" rIns="50800" bIns="50800" rtlCol="0" anchor="ctr"/>
            <a:lstStyle/>
            <a:p>
              <a:pPr algn="ctr">
                <a:lnSpc>
                  <a:spcPts val="2659"/>
                </a:lnSpc>
              </a:pPr>
              <a:endParaRPr/>
            </a:p>
          </p:txBody>
        </p:sp>
      </p:grpSp>
      <p:sp>
        <p:nvSpPr>
          <p:cNvPr id="21" name="AutoShape 21"/>
          <p:cNvSpPr/>
          <p:nvPr/>
        </p:nvSpPr>
        <p:spPr>
          <a:xfrm>
            <a:off x="1386699" y="7328082"/>
            <a:ext cx="360498" cy="0"/>
          </a:xfrm>
          <a:prstGeom prst="line">
            <a:avLst/>
          </a:prstGeom>
          <a:ln w="38100" cap="flat">
            <a:solidFill>
              <a:srgbClr val="FFFFFF"/>
            </a:solidFill>
            <a:prstDash val="solid"/>
            <a:headEnd type="none" w="sm" len="sm"/>
            <a:tailEnd type="arrow" w="med" len="sm"/>
          </a:ln>
        </p:spPr>
        <p:txBody>
          <a:bodyPr/>
          <a:lstStyle/>
          <a:p>
            <a:endParaRPr lang="en-GB"/>
          </a:p>
        </p:txBody>
      </p:sp>
      <p:grpSp>
        <p:nvGrpSpPr>
          <p:cNvPr id="22" name="Group 22"/>
          <p:cNvGrpSpPr/>
          <p:nvPr/>
        </p:nvGrpSpPr>
        <p:grpSpPr>
          <a:xfrm>
            <a:off x="16595253" y="239600"/>
            <a:ext cx="1385982" cy="1385982"/>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56024" t="-54209" r="-53195" b="-55010"/>
              </a:stretch>
            </a:blipFill>
          </p:spPr>
          <p:txBody>
            <a:bodyPr/>
            <a:lstStyle/>
            <a:p>
              <a:endParaRPr lang="en-GB"/>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3442" t="-10928" r="-3414" b="-15636"/>
            </a:stretch>
          </a:blipFill>
        </p:spPr>
        <p:txBody>
          <a:bodyPr/>
          <a:lstStyle/>
          <a:p>
            <a:endParaRPr lang="en-GB"/>
          </a:p>
        </p:txBody>
      </p:sp>
      <p:sp>
        <p:nvSpPr>
          <p:cNvPr id="3" name="Freeform 3"/>
          <p:cNvSpPr/>
          <p:nvPr/>
        </p:nvSpPr>
        <p:spPr>
          <a:xfrm>
            <a:off x="-790376" y="8577755"/>
            <a:ext cx="2639349" cy="2639349"/>
          </a:xfrm>
          <a:custGeom>
            <a:avLst/>
            <a:gdLst/>
            <a:ahLst/>
            <a:cxnLst/>
            <a:rect l="l" t="t" r="r" b="b"/>
            <a:pathLst>
              <a:path w="2639349" h="2639349">
                <a:moveTo>
                  <a:pt x="0" y="0"/>
                </a:moveTo>
                <a:lnTo>
                  <a:pt x="2639349" y="0"/>
                </a:lnTo>
                <a:lnTo>
                  <a:pt x="2639349" y="2639350"/>
                </a:lnTo>
                <a:lnTo>
                  <a:pt x="0" y="2639350"/>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GB"/>
          </a:p>
        </p:txBody>
      </p:sp>
      <p:sp>
        <p:nvSpPr>
          <p:cNvPr id="4" name="Freeform 4"/>
          <p:cNvSpPr/>
          <p:nvPr/>
        </p:nvSpPr>
        <p:spPr>
          <a:xfrm>
            <a:off x="-3130" y="0"/>
            <a:ext cx="12611506" cy="10287000"/>
          </a:xfrm>
          <a:custGeom>
            <a:avLst/>
            <a:gdLst/>
            <a:ahLst/>
            <a:cxnLst/>
            <a:rect l="l" t="t" r="r" b="b"/>
            <a:pathLst>
              <a:path w="12611506" h="10287000">
                <a:moveTo>
                  <a:pt x="0" y="0"/>
                </a:moveTo>
                <a:lnTo>
                  <a:pt x="12611505" y="0"/>
                </a:lnTo>
                <a:lnTo>
                  <a:pt x="12611505" y="10287000"/>
                </a:lnTo>
                <a:lnTo>
                  <a:pt x="0" y="10287000"/>
                </a:lnTo>
                <a:lnTo>
                  <a:pt x="0" y="0"/>
                </a:lnTo>
                <a:close/>
              </a:path>
            </a:pathLst>
          </a:custGeom>
          <a:blipFill>
            <a:blip r:embed="rId5">
              <a:alphaModFix amt="31999"/>
            </a:blip>
            <a:stretch>
              <a:fillRect l="-14565" r="-31092"/>
            </a:stretch>
          </a:blipFill>
        </p:spPr>
        <p:txBody>
          <a:bodyPr/>
          <a:lstStyle/>
          <a:p>
            <a:endParaRPr lang="en-GB"/>
          </a:p>
        </p:txBody>
      </p:sp>
      <p:sp>
        <p:nvSpPr>
          <p:cNvPr id="5" name="Freeform 5"/>
          <p:cNvSpPr/>
          <p:nvPr/>
        </p:nvSpPr>
        <p:spPr>
          <a:xfrm>
            <a:off x="12608375" y="0"/>
            <a:ext cx="5679625" cy="10287000"/>
          </a:xfrm>
          <a:custGeom>
            <a:avLst/>
            <a:gdLst/>
            <a:ahLst/>
            <a:cxnLst/>
            <a:rect l="l" t="t" r="r" b="b"/>
            <a:pathLst>
              <a:path w="5679625" h="10287000">
                <a:moveTo>
                  <a:pt x="0" y="0"/>
                </a:moveTo>
                <a:lnTo>
                  <a:pt x="5679625" y="0"/>
                </a:lnTo>
                <a:lnTo>
                  <a:pt x="5679625" y="10287000"/>
                </a:lnTo>
                <a:lnTo>
                  <a:pt x="0" y="10287000"/>
                </a:lnTo>
                <a:lnTo>
                  <a:pt x="0" y="0"/>
                </a:lnTo>
                <a:close/>
              </a:path>
            </a:pathLst>
          </a:custGeom>
          <a:blipFill>
            <a:blip r:embed="rId6">
              <a:alphaModFix amt="44999"/>
            </a:blip>
            <a:stretch>
              <a:fillRect l="-136083" r="-35259"/>
            </a:stretch>
          </a:blipFill>
        </p:spPr>
        <p:txBody>
          <a:bodyPr/>
          <a:lstStyle/>
          <a:p>
            <a:endParaRPr lang="en-GB"/>
          </a:p>
        </p:txBody>
      </p:sp>
      <p:grpSp>
        <p:nvGrpSpPr>
          <p:cNvPr id="6" name="Group 6"/>
          <p:cNvGrpSpPr/>
          <p:nvPr/>
        </p:nvGrpSpPr>
        <p:grpSpPr>
          <a:xfrm>
            <a:off x="16595253" y="239600"/>
            <a:ext cx="1385982" cy="1385982"/>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a:stretch>
                <a:fillRect l="-56024" t="-54209" r="-53195" b="-55010"/>
              </a:stretch>
            </a:blipFill>
          </p:spPr>
          <p:txBody>
            <a:bodyPr/>
            <a:lstStyle/>
            <a:p>
              <a:endParaRPr lang="en-GB"/>
            </a:p>
          </p:txBody>
        </p:sp>
      </p:grpSp>
      <p:sp>
        <p:nvSpPr>
          <p:cNvPr id="8" name="TextBox 8"/>
          <p:cNvSpPr txBox="1"/>
          <p:nvPr/>
        </p:nvSpPr>
        <p:spPr>
          <a:xfrm>
            <a:off x="1028700" y="3885234"/>
            <a:ext cx="11149505" cy="1194817"/>
          </a:xfrm>
          <a:prstGeom prst="rect">
            <a:avLst/>
          </a:prstGeom>
        </p:spPr>
        <p:txBody>
          <a:bodyPr lIns="0" tIns="0" rIns="0" bIns="0" rtlCol="0" anchor="t">
            <a:spAutoFit/>
          </a:bodyPr>
          <a:lstStyle/>
          <a:p>
            <a:pPr algn="l">
              <a:lnSpc>
                <a:spcPts val="8832"/>
              </a:lnSpc>
            </a:pPr>
            <a:r>
              <a:rPr lang="en-US" sz="9200" b="1">
                <a:solidFill>
                  <a:srgbClr val="FFFFFF"/>
                </a:solidFill>
                <a:latin typeface="Lato Bold"/>
                <a:ea typeface="Lato Bold"/>
                <a:cs typeface="Lato Bold"/>
                <a:sym typeface="Lato Bold"/>
              </a:rPr>
              <a:t>ORGAN-ON-A-CHIP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9B7F"/>
        </a:solidFill>
        <a:effectLst/>
      </p:bgPr>
    </p:bg>
    <p:spTree>
      <p:nvGrpSpPr>
        <p:cNvPr id="1" name=""/>
        <p:cNvGrpSpPr/>
        <p:nvPr/>
      </p:nvGrpSpPr>
      <p:grpSpPr>
        <a:xfrm>
          <a:off x="0" y="0"/>
          <a:ext cx="0" cy="0"/>
          <a:chOff x="0" y="0"/>
          <a:chExt cx="0" cy="0"/>
        </a:xfrm>
      </p:grpSpPr>
      <p:grpSp>
        <p:nvGrpSpPr>
          <p:cNvPr id="2" name="Group 2"/>
          <p:cNvGrpSpPr/>
          <p:nvPr/>
        </p:nvGrpSpPr>
        <p:grpSpPr>
          <a:xfrm>
            <a:off x="1951183" y="3498841"/>
            <a:ext cx="14081491" cy="4796472"/>
            <a:chOff x="0" y="0"/>
            <a:chExt cx="3088567" cy="1052035"/>
          </a:xfrm>
        </p:grpSpPr>
        <p:sp>
          <p:nvSpPr>
            <p:cNvPr id="3" name="Freeform 3"/>
            <p:cNvSpPr/>
            <p:nvPr/>
          </p:nvSpPr>
          <p:spPr>
            <a:xfrm>
              <a:off x="0" y="0"/>
              <a:ext cx="3088567" cy="1052035"/>
            </a:xfrm>
            <a:custGeom>
              <a:avLst/>
              <a:gdLst/>
              <a:ahLst/>
              <a:cxnLst/>
              <a:rect l="l" t="t" r="r" b="b"/>
              <a:pathLst>
                <a:path w="3088567" h="1052035">
                  <a:moveTo>
                    <a:pt x="28039" y="0"/>
                  </a:moveTo>
                  <a:lnTo>
                    <a:pt x="3060527" y="0"/>
                  </a:lnTo>
                  <a:cubicBezTo>
                    <a:pt x="3076013" y="0"/>
                    <a:pt x="3088567" y="12554"/>
                    <a:pt x="3088567" y="28039"/>
                  </a:cubicBezTo>
                  <a:lnTo>
                    <a:pt x="3088567" y="1023996"/>
                  </a:lnTo>
                  <a:cubicBezTo>
                    <a:pt x="3088567" y="1031432"/>
                    <a:pt x="3085613" y="1038564"/>
                    <a:pt x="3080354" y="1043823"/>
                  </a:cubicBezTo>
                  <a:cubicBezTo>
                    <a:pt x="3075096" y="1049081"/>
                    <a:pt x="3067964" y="1052035"/>
                    <a:pt x="3060527" y="1052035"/>
                  </a:cubicBezTo>
                  <a:lnTo>
                    <a:pt x="28039" y="1052035"/>
                  </a:lnTo>
                  <a:cubicBezTo>
                    <a:pt x="20603" y="1052035"/>
                    <a:pt x="13471" y="1049081"/>
                    <a:pt x="8213" y="1043823"/>
                  </a:cubicBezTo>
                  <a:cubicBezTo>
                    <a:pt x="2954" y="1038564"/>
                    <a:pt x="0" y="1031432"/>
                    <a:pt x="0" y="1023996"/>
                  </a:cubicBezTo>
                  <a:lnTo>
                    <a:pt x="0" y="28039"/>
                  </a:lnTo>
                  <a:cubicBezTo>
                    <a:pt x="0" y="20603"/>
                    <a:pt x="2954" y="13471"/>
                    <a:pt x="8213" y="8213"/>
                  </a:cubicBezTo>
                  <a:cubicBezTo>
                    <a:pt x="13471" y="2954"/>
                    <a:pt x="20603" y="0"/>
                    <a:pt x="28039" y="0"/>
                  </a:cubicBezTo>
                  <a:close/>
                </a:path>
              </a:pathLst>
            </a:custGeom>
            <a:solidFill>
              <a:srgbClr val="FFFFFF"/>
            </a:solidFill>
          </p:spPr>
          <p:txBody>
            <a:bodyPr/>
            <a:lstStyle/>
            <a:p>
              <a:endParaRPr lang="en-GB"/>
            </a:p>
          </p:txBody>
        </p:sp>
        <p:sp>
          <p:nvSpPr>
            <p:cNvPr id="4" name="TextBox 4"/>
            <p:cNvSpPr txBox="1"/>
            <p:nvPr/>
          </p:nvSpPr>
          <p:spPr>
            <a:xfrm>
              <a:off x="0" y="-95250"/>
              <a:ext cx="3088567" cy="1147285"/>
            </a:xfrm>
            <a:prstGeom prst="rect">
              <a:avLst/>
            </a:prstGeom>
          </p:spPr>
          <p:txBody>
            <a:bodyPr lIns="254000" tIns="254000" rIns="254000" bIns="254000" rtlCol="0" anchor="ctr"/>
            <a:lstStyle/>
            <a:p>
              <a:pPr algn="ctr">
                <a:lnSpc>
                  <a:spcPts val="6719"/>
                </a:lnSpc>
              </a:pPr>
              <a:r>
                <a:rPr lang="en-US" sz="4799" dirty="0">
                  <a:solidFill>
                    <a:srgbClr val="FFC40C"/>
                  </a:solidFill>
                  <a:latin typeface="Peace Sans"/>
                  <a:ea typeface="Peace Sans"/>
                  <a:cs typeface="Peace Sans"/>
                  <a:sym typeface="Peace Sans"/>
                </a:rPr>
                <a:t>Organ-on-a-chip</a:t>
              </a:r>
              <a:r>
                <a:rPr lang="en-US" sz="4799" dirty="0">
                  <a:solidFill>
                    <a:srgbClr val="121749"/>
                  </a:solidFill>
                  <a:latin typeface="Peace Sans"/>
                  <a:ea typeface="Peace Sans"/>
                  <a:cs typeface="Peace Sans"/>
                  <a:sym typeface="Peace Sans"/>
                </a:rPr>
                <a:t> technology is a scientific advancement that recreates organ structure and function but in miniaturized, highly controlled laboratory settings.</a:t>
              </a:r>
            </a:p>
          </p:txBody>
        </p:sp>
      </p:grpSp>
      <p:sp>
        <p:nvSpPr>
          <p:cNvPr id="5" name="TextBox 5"/>
          <p:cNvSpPr txBox="1"/>
          <p:nvPr/>
        </p:nvSpPr>
        <p:spPr>
          <a:xfrm>
            <a:off x="471051" y="736131"/>
            <a:ext cx="17345898" cy="1411890"/>
          </a:xfrm>
          <a:prstGeom prst="rect">
            <a:avLst/>
          </a:prstGeom>
        </p:spPr>
        <p:txBody>
          <a:bodyPr lIns="0" tIns="0" rIns="0" bIns="0" rtlCol="0" anchor="t">
            <a:spAutoFit/>
          </a:bodyPr>
          <a:lstStyle/>
          <a:p>
            <a:pPr algn="ctr">
              <a:lnSpc>
                <a:spcPts val="8761"/>
              </a:lnSpc>
            </a:pPr>
            <a:r>
              <a:rPr lang="en-US" sz="9628" b="1" spc="-433">
                <a:solidFill>
                  <a:srgbClr val="FFFFFF"/>
                </a:solidFill>
                <a:latin typeface="Gaegu Bold"/>
                <a:ea typeface="Gaegu Bold"/>
                <a:cs typeface="Gaegu Bold"/>
                <a:sym typeface="Gaegu Bold"/>
              </a:rPr>
              <a:t>WHAT IS ORGAN-ON-A-CHIP?</a:t>
            </a:r>
          </a:p>
        </p:txBody>
      </p:sp>
      <p:sp>
        <p:nvSpPr>
          <p:cNvPr id="6" name="Freeform 6"/>
          <p:cNvSpPr/>
          <p:nvPr/>
        </p:nvSpPr>
        <p:spPr>
          <a:xfrm>
            <a:off x="674286" y="7385153"/>
            <a:ext cx="2797296" cy="1580472"/>
          </a:xfrm>
          <a:custGeom>
            <a:avLst/>
            <a:gdLst/>
            <a:ahLst/>
            <a:cxnLst/>
            <a:rect l="l" t="t" r="r" b="b"/>
            <a:pathLst>
              <a:path w="2797296" h="1580472">
                <a:moveTo>
                  <a:pt x="0" y="0"/>
                </a:moveTo>
                <a:lnTo>
                  <a:pt x="2797296" y="0"/>
                </a:lnTo>
                <a:lnTo>
                  <a:pt x="2797296" y="1580473"/>
                </a:lnTo>
                <a:lnTo>
                  <a:pt x="0" y="158047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09B7F"/>
        </a:solidFill>
        <a:effectLst/>
      </p:bgPr>
    </p:bg>
    <p:spTree>
      <p:nvGrpSpPr>
        <p:cNvPr id="1" name=""/>
        <p:cNvGrpSpPr/>
        <p:nvPr/>
      </p:nvGrpSpPr>
      <p:grpSpPr>
        <a:xfrm>
          <a:off x="0" y="0"/>
          <a:ext cx="0" cy="0"/>
          <a:chOff x="0" y="0"/>
          <a:chExt cx="0" cy="0"/>
        </a:xfrm>
      </p:grpSpPr>
      <p:grpSp>
        <p:nvGrpSpPr>
          <p:cNvPr id="2" name="Group 2"/>
          <p:cNvGrpSpPr/>
          <p:nvPr/>
        </p:nvGrpSpPr>
        <p:grpSpPr>
          <a:xfrm>
            <a:off x="-953928" y="3490825"/>
            <a:ext cx="19702570" cy="3402752"/>
            <a:chOff x="0" y="0"/>
            <a:chExt cx="4992595" cy="862251"/>
          </a:xfrm>
        </p:grpSpPr>
        <p:sp>
          <p:nvSpPr>
            <p:cNvPr id="3" name="Freeform 3"/>
            <p:cNvSpPr/>
            <p:nvPr/>
          </p:nvSpPr>
          <p:spPr>
            <a:xfrm>
              <a:off x="0" y="0"/>
              <a:ext cx="4992595" cy="862251"/>
            </a:xfrm>
            <a:custGeom>
              <a:avLst/>
              <a:gdLst/>
              <a:ahLst/>
              <a:cxnLst/>
              <a:rect l="l" t="t" r="r" b="b"/>
              <a:pathLst>
                <a:path w="4992595" h="862251">
                  <a:moveTo>
                    <a:pt x="15718" y="0"/>
                  </a:moveTo>
                  <a:lnTo>
                    <a:pt x="4976878" y="0"/>
                  </a:lnTo>
                  <a:cubicBezTo>
                    <a:pt x="4981046" y="0"/>
                    <a:pt x="4985044" y="1656"/>
                    <a:pt x="4987992" y="4604"/>
                  </a:cubicBezTo>
                  <a:cubicBezTo>
                    <a:pt x="4990939" y="7551"/>
                    <a:pt x="4992595" y="11549"/>
                    <a:pt x="4992595" y="15718"/>
                  </a:cubicBezTo>
                  <a:lnTo>
                    <a:pt x="4992595" y="846534"/>
                  </a:lnTo>
                  <a:cubicBezTo>
                    <a:pt x="4992595" y="855214"/>
                    <a:pt x="4985558" y="862251"/>
                    <a:pt x="4976878" y="862251"/>
                  </a:cubicBezTo>
                  <a:lnTo>
                    <a:pt x="15718" y="862251"/>
                  </a:lnTo>
                  <a:cubicBezTo>
                    <a:pt x="7037" y="862251"/>
                    <a:pt x="0" y="855214"/>
                    <a:pt x="0" y="846534"/>
                  </a:cubicBezTo>
                  <a:lnTo>
                    <a:pt x="0" y="15718"/>
                  </a:lnTo>
                  <a:cubicBezTo>
                    <a:pt x="0" y="11549"/>
                    <a:pt x="1656" y="7551"/>
                    <a:pt x="4604" y="4604"/>
                  </a:cubicBezTo>
                  <a:cubicBezTo>
                    <a:pt x="7551" y="1656"/>
                    <a:pt x="11549" y="0"/>
                    <a:pt x="15718" y="0"/>
                  </a:cubicBezTo>
                  <a:close/>
                </a:path>
              </a:pathLst>
            </a:custGeom>
            <a:solidFill>
              <a:srgbClr val="003566"/>
            </a:solidFill>
          </p:spPr>
          <p:txBody>
            <a:bodyPr/>
            <a:lstStyle/>
            <a:p>
              <a:endParaRPr lang="en-GB"/>
            </a:p>
          </p:txBody>
        </p:sp>
        <p:sp>
          <p:nvSpPr>
            <p:cNvPr id="4" name="TextBox 4"/>
            <p:cNvSpPr txBox="1"/>
            <p:nvPr/>
          </p:nvSpPr>
          <p:spPr>
            <a:xfrm>
              <a:off x="0" y="76200"/>
              <a:ext cx="4992595" cy="786051"/>
            </a:xfrm>
            <a:prstGeom prst="rect">
              <a:avLst/>
            </a:prstGeom>
          </p:spPr>
          <p:txBody>
            <a:bodyPr lIns="0" tIns="0" rIns="0" bIns="0" rtlCol="0" anchor="ctr"/>
            <a:lstStyle/>
            <a:p>
              <a:pPr algn="ctr">
                <a:lnSpc>
                  <a:spcPts val="9680"/>
                </a:lnSpc>
              </a:pPr>
              <a:endParaRPr/>
            </a:p>
          </p:txBody>
        </p:sp>
      </p:grpSp>
      <p:sp>
        <p:nvSpPr>
          <p:cNvPr id="5" name="Freeform 5"/>
          <p:cNvSpPr/>
          <p:nvPr/>
        </p:nvSpPr>
        <p:spPr>
          <a:xfrm>
            <a:off x="633164" y="1698778"/>
            <a:ext cx="6678727" cy="6010854"/>
          </a:xfrm>
          <a:custGeom>
            <a:avLst/>
            <a:gdLst/>
            <a:ahLst/>
            <a:cxnLst/>
            <a:rect l="l" t="t" r="r" b="b"/>
            <a:pathLst>
              <a:path w="6678727" h="6010854">
                <a:moveTo>
                  <a:pt x="0" y="0"/>
                </a:moveTo>
                <a:lnTo>
                  <a:pt x="6678727" y="0"/>
                </a:lnTo>
                <a:lnTo>
                  <a:pt x="6678727" y="6010854"/>
                </a:lnTo>
                <a:lnTo>
                  <a:pt x="0" y="601085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 name="TextBox 6"/>
          <p:cNvSpPr txBox="1"/>
          <p:nvPr/>
        </p:nvSpPr>
        <p:spPr>
          <a:xfrm>
            <a:off x="7311891" y="4313854"/>
            <a:ext cx="9249101" cy="1697391"/>
          </a:xfrm>
          <a:prstGeom prst="rect">
            <a:avLst/>
          </a:prstGeom>
        </p:spPr>
        <p:txBody>
          <a:bodyPr lIns="0" tIns="0" rIns="0" bIns="0" rtlCol="0" anchor="t">
            <a:spAutoFit/>
          </a:bodyPr>
          <a:lstStyle/>
          <a:p>
            <a:pPr algn="ctr">
              <a:lnSpc>
                <a:spcPts val="10403"/>
              </a:lnSpc>
            </a:pPr>
            <a:r>
              <a:rPr lang="en-US" sz="11432" b="1" spc="-514">
                <a:solidFill>
                  <a:srgbClr val="FFFFFF"/>
                </a:solidFill>
                <a:latin typeface="Gaegu Bold"/>
                <a:ea typeface="Gaegu Bold"/>
                <a:cs typeface="Gaegu Bold"/>
                <a:sym typeface="Gaegu Bold"/>
              </a:rPr>
              <a:t>CELLS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CF0F1"/>
        </a:solidFill>
        <a:effectLst/>
      </p:bgPr>
    </p:bg>
    <p:spTree>
      <p:nvGrpSpPr>
        <p:cNvPr id="1" name=""/>
        <p:cNvGrpSpPr/>
        <p:nvPr/>
      </p:nvGrpSpPr>
      <p:grpSpPr>
        <a:xfrm>
          <a:off x="0" y="0"/>
          <a:ext cx="0" cy="0"/>
          <a:chOff x="0" y="0"/>
          <a:chExt cx="0" cy="0"/>
        </a:xfrm>
      </p:grpSpPr>
      <p:grpSp>
        <p:nvGrpSpPr>
          <p:cNvPr id="2" name="Group 2"/>
          <p:cNvGrpSpPr/>
          <p:nvPr/>
        </p:nvGrpSpPr>
        <p:grpSpPr>
          <a:xfrm>
            <a:off x="-318301" y="9258300"/>
            <a:ext cx="18767191" cy="1706926"/>
            <a:chOff x="0" y="0"/>
            <a:chExt cx="4942799" cy="449561"/>
          </a:xfrm>
        </p:grpSpPr>
        <p:sp>
          <p:nvSpPr>
            <p:cNvPr id="3" name="Freeform 3"/>
            <p:cNvSpPr/>
            <p:nvPr/>
          </p:nvSpPr>
          <p:spPr>
            <a:xfrm>
              <a:off x="0" y="0"/>
              <a:ext cx="4942799" cy="449561"/>
            </a:xfrm>
            <a:custGeom>
              <a:avLst/>
              <a:gdLst/>
              <a:ahLst/>
              <a:cxnLst/>
              <a:rect l="l" t="t" r="r" b="b"/>
              <a:pathLst>
                <a:path w="4942799" h="449561">
                  <a:moveTo>
                    <a:pt x="0" y="0"/>
                  </a:moveTo>
                  <a:lnTo>
                    <a:pt x="4942799" y="0"/>
                  </a:lnTo>
                  <a:lnTo>
                    <a:pt x="4942799" y="449561"/>
                  </a:lnTo>
                  <a:lnTo>
                    <a:pt x="0" y="449561"/>
                  </a:lnTo>
                  <a:close/>
                </a:path>
              </a:pathLst>
            </a:custGeom>
            <a:solidFill>
              <a:srgbClr val="109B7F"/>
            </a:solidFill>
          </p:spPr>
          <p:txBody>
            <a:bodyPr/>
            <a:lstStyle/>
            <a:p>
              <a:endParaRPr lang="en-GB"/>
            </a:p>
          </p:txBody>
        </p:sp>
        <p:sp>
          <p:nvSpPr>
            <p:cNvPr id="4" name="TextBox 4"/>
            <p:cNvSpPr txBox="1"/>
            <p:nvPr/>
          </p:nvSpPr>
          <p:spPr>
            <a:xfrm>
              <a:off x="0" y="-38100"/>
              <a:ext cx="4942799" cy="487661"/>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6653555" y="1124102"/>
            <a:ext cx="605745" cy="605745"/>
          </a:xfrm>
          <a:custGeom>
            <a:avLst/>
            <a:gdLst/>
            <a:ahLst/>
            <a:cxnLst/>
            <a:rect l="l" t="t" r="r" b="b"/>
            <a:pathLst>
              <a:path w="605745" h="605745">
                <a:moveTo>
                  <a:pt x="0" y="0"/>
                </a:moveTo>
                <a:lnTo>
                  <a:pt x="605745" y="0"/>
                </a:lnTo>
                <a:lnTo>
                  <a:pt x="605745" y="605745"/>
                </a:lnTo>
                <a:lnTo>
                  <a:pt x="0" y="60574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 name="Freeform 6"/>
          <p:cNvSpPr/>
          <p:nvPr/>
        </p:nvSpPr>
        <p:spPr>
          <a:xfrm>
            <a:off x="-454839" y="-624305"/>
            <a:ext cx="1653005" cy="1653005"/>
          </a:xfrm>
          <a:custGeom>
            <a:avLst/>
            <a:gdLst/>
            <a:ahLst/>
            <a:cxnLst/>
            <a:rect l="l" t="t" r="r" b="b"/>
            <a:pathLst>
              <a:path w="1653005" h="1653005">
                <a:moveTo>
                  <a:pt x="0" y="0"/>
                </a:moveTo>
                <a:lnTo>
                  <a:pt x="1653006" y="0"/>
                </a:lnTo>
                <a:lnTo>
                  <a:pt x="1653006" y="1653005"/>
                </a:lnTo>
                <a:lnTo>
                  <a:pt x="0" y="165300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7" name="Freeform 7"/>
          <p:cNvSpPr/>
          <p:nvPr/>
        </p:nvSpPr>
        <p:spPr>
          <a:xfrm>
            <a:off x="1735852" y="4683956"/>
            <a:ext cx="2609962" cy="2840775"/>
          </a:xfrm>
          <a:custGeom>
            <a:avLst/>
            <a:gdLst/>
            <a:ahLst/>
            <a:cxnLst/>
            <a:rect l="l" t="t" r="r" b="b"/>
            <a:pathLst>
              <a:path w="2609962" h="2840775">
                <a:moveTo>
                  <a:pt x="0" y="0"/>
                </a:moveTo>
                <a:lnTo>
                  <a:pt x="2609962" y="0"/>
                </a:lnTo>
                <a:lnTo>
                  <a:pt x="2609962" y="2840774"/>
                </a:lnTo>
                <a:lnTo>
                  <a:pt x="0" y="284077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8" name="AutoShape 8"/>
          <p:cNvSpPr/>
          <p:nvPr/>
        </p:nvSpPr>
        <p:spPr>
          <a:xfrm>
            <a:off x="4345814" y="6085293"/>
            <a:ext cx="2064889" cy="0"/>
          </a:xfrm>
          <a:prstGeom prst="line">
            <a:avLst/>
          </a:prstGeom>
          <a:ln w="38100" cap="flat">
            <a:solidFill>
              <a:srgbClr val="000000"/>
            </a:solidFill>
            <a:prstDash val="solid"/>
            <a:headEnd type="none" w="sm" len="sm"/>
            <a:tailEnd type="triangle" w="lg" len="med"/>
          </a:ln>
        </p:spPr>
        <p:txBody>
          <a:bodyPr/>
          <a:lstStyle/>
          <a:p>
            <a:endParaRPr lang="en-GB"/>
          </a:p>
        </p:txBody>
      </p:sp>
      <p:sp>
        <p:nvSpPr>
          <p:cNvPr id="9" name="Freeform 9"/>
          <p:cNvSpPr/>
          <p:nvPr/>
        </p:nvSpPr>
        <p:spPr>
          <a:xfrm>
            <a:off x="4345814" y="5584039"/>
            <a:ext cx="2441311" cy="1040609"/>
          </a:xfrm>
          <a:custGeom>
            <a:avLst/>
            <a:gdLst/>
            <a:ahLst/>
            <a:cxnLst/>
            <a:rect l="l" t="t" r="r" b="b"/>
            <a:pathLst>
              <a:path w="2441311" h="1040609">
                <a:moveTo>
                  <a:pt x="0" y="0"/>
                </a:moveTo>
                <a:lnTo>
                  <a:pt x="2441311" y="0"/>
                </a:lnTo>
                <a:lnTo>
                  <a:pt x="2441311" y="1040608"/>
                </a:lnTo>
                <a:lnTo>
                  <a:pt x="0" y="104060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10" name="Freeform 10"/>
          <p:cNvSpPr/>
          <p:nvPr/>
        </p:nvSpPr>
        <p:spPr>
          <a:xfrm rot="-1217773">
            <a:off x="9654179" y="3467632"/>
            <a:ext cx="2033345" cy="770129"/>
          </a:xfrm>
          <a:custGeom>
            <a:avLst/>
            <a:gdLst/>
            <a:ahLst/>
            <a:cxnLst/>
            <a:rect l="l" t="t" r="r" b="b"/>
            <a:pathLst>
              <a:path w="2033345" h="770129">
                <a:moveTo>
                  <a:pt x="0" y="0"/>
                </a:moveTo>
                <a:lnTo>
                  <a:pt x="2033345" y="0"/>
                </a:lnTo>
                <a:lnTo>
                  <a:pt x="2033345" y="770130"/>
                </a:lnTo>
                <a:lnTo>
                  <a:pt x="0" y="77013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a:p>
        </p:txBody>
      </p:sp>
      <p:sp>
        <p:nvSpPr>
          <p:cNvPr id="11" name="Freeform 11"/>
          <p:cNvSpPr/>
          <p:nvPr/>
        </p:nvSpPr>
        <p:spPr>
          <a:xfrm rot="-417821">
            <a:off x="10457660" y="4905917"/>
            <a:ext cx="2033345" cy="770129"/>
          </a:xfrm>
          <a:custGeom>
            <a:avLst/>
            <a:gdLst/>
            <a:ahLst/>
            <a:cxnLst/>
            <a:rect l="l" t="t" r="r" b="b"/>
            <a:pathLst>
              <a:path w="2033345" h="770129">
                <a:moveTo>
                  <a:pt x="0" y="0"/>
                </a:moveTo>
                <a:lnTo>
                  <a:pt x="2033345" y="0"/>
                </a:lnTo>
                <a:lnTo>
                  <a:pt x="2033345" y="770130"/>
                </a:lnTo>
                <a:lnTo>
                  <a:pt x="0" y="77013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a:p>
        </p:txBody>
      </p:sp>
      <p:sp>
        <p:nvSpPr>
          <p:cNvPr id="12" name="Freeform 12"/>
          <p:cNvSpPr/>
          <p:nvPr/>
        </p:nvSpPr>
        <p:spPr>
          <a:xfrm rot="506721">
            <a:off x="10464003" y="6769787"/>
            <a:ext cx="2033345" cy="770129"/>
          </a:xfrm>
          <a:custGeom>
            <a:avLst/>
            <a:gdLst/>
            <a:ahLst/>
            <a:cxnLst/>
            <a:rect l="l" t="t" r="r" b="b"/>
            <a:pathLst>
              <a:path w="2033345" h="770129">
                <a:moveTo>
                  <a:pt x="0" y="0"/>
                </a:moveTo>
                <a:lnTo>
                  <a:pt x="2033345" y="0"/>
                </a:lnTo>
                <a:lnTo>
                  <a:pt x="2033345" y="770129"/>
                </a:lnTo>
                <a:lnTo>
                  <a:pt x="0" y="770129"/>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a:p>
        </p:txBody>
      </p:sp>
      <p:sp>
        <p:nvSpPr>
          <p:cNvPr id="13" name="Freeform 13"/>
          <p:cNvSpPr/>
          <p:nvPr/>
        </p:nvSpPr>
        <p:spPr>
          <a:xfrm>
            <a:off x="7373528" y="5286058"/>
            <a:ext cx="2797296" cy="1580472"/>
          </a:xfrm>
          <a:custGeom>
            <a:avLst/>
            <a:gdLst/>
            <a:ahLst/>
            <a:cxnLst/>
            <a:rect l="l" t="t" r="r" b="b"/>
            <a:pathLst>
              <a:path w="2797296" h="1580472">
                <a:moveTo>
                  <a:pt x="0" y="0"/>
                </a:moveTo>
                <a:lnTo>
                  <a:pt x="2797296" y="0"/>
                </a:lnTo>
                <a:lnTo>
                  <a:pt x="2797296" y="1580472"/>
                </a:lnTo>
                <a:lnTo>
                  <a:pt x="0" y="1580472"/>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a:p>
        </p:txBody>
      </p:sp>
      <p:sp>
        <p:nvSpPr>
          <p:cNvPr id="14" name="TextBox 14"/>
          <p:cNvSpPr txBox="1"/>
          <p:nvPr/>
        </p:nvSpPr>
        <p:spPr>
          <a:xfrm>
            <a:off x="1344660" y="411020"/>
            <a:ext cx="12677810" cy="2828531"/>
          </a:xfrm>
          <a:prstGeom prst="rect">
            <a:avLst/>
          </a:prstGeom>
        </p:spPr>
        <p:txBody>
          <a:bodyPr lIns="0" tIns="0" rIns="0" bIns="0" rtlCol="0" anchor="t">
            <a:spAutoFit/>
          </a:bodyPr>
          <a:lstStyle/>
          <a:p>
            <a:pPr>
              <a:lnSpc>
                <a:spcPts val="4480"/>
              </a:lnSpc>
            </a:pPr>
            <a:r>
              <a:rPr lang="en-US" sz="3200" i="1" dirty="0">
                <a:solidFill>
                  <a:srgbClr val="109B7F"/>
                </a:solidFill>
                <a:latin typeface="Lato Italics"/>
                <a:ea typeface="Lato Italics"/>
                <a:cs typeface="Lato Italics"/>
                <a:sym typeface="Lato Italics"/>
              </a:rPr>
              <a:t>Organ-on-a-chip technology takes this one step further. It’s a tiny chip with channels like blood cells and is lined with living human cells that simulates the environment of organs. These chips recreate the way cells are organized in tissues and organs but also the mechanical processes that occur in the body, such as blood flow or nutrient exchange.</a:t>
            </a:r>
          </a:p>
        </p:txBody>
      </p:sp>
      <p:sp>
        <p:nvSpPr>
          <p:cNvPr id="15" name="TextBox 15"/>
          <p:cNvSpPr txBox="1"/>
          <p:nvPr/>
        </p:nvSpPr>
        <p:spPr>
          <a:xfrm>
            <a:off x="2386659" y="7838528"/>
            <a:ext cx="1308348" cy="323215"/>
          </a:xfrm>
          <a:prstGeom prst="rect">
            <a:avLst/>
          </a:prstGeom>
        </p:spPr>
        <p:txBody>
          <a:bodyPr lIns="0" tIns="0" rIns="0" bIns="0" rtlCol="0" anchor="t">
            <a:spAutoFit/>
          </a:bodyPr>
          <a:lstStyle/>
          <a:p>
            <a:pPr algn="ctr">
              <a:lnSpc>
                <a:spcPts val="2659"/>
              </a:lnSpc>
              <a:spcBef>
                <a:spcPct val="0"/>
              </a:spcBef>
            </a:pPr>
            <a:r>
              <a:rPr lang="en-US" sz="1899" b="1">
                <a:solidFill>
                  <a:srgbClr val="000000"/>
                </a:solidFill>
                <a:latin typeface="Canva Sans Bold"/>
                <a:ea typeface="Canva Sans Bold"/>
                <a:cs typeface="Canva Sans Bold"/>
                <a:sym typeface="Canva Sans Bold"/>
              </a:rPr>
              <a:t>Stem Cells </a:t>
            </a:r>
          </a:p>
        </p:txBody>
      </p:sp>
      <p:sp>
        <p:nvSpPr>
          <p:cNvPr id="16" name="TextBox 16"/>
          <p:cNvSpPr txBox="1"/>
          <p:nvPr/>
        </p:nvSpPr>
        <p:spPr>
          <a:xfrm>
            <a:off x="11890567" y="3400248"/>
            <a:ext cx="1994297" cy="323215"/>
          </a:xfrm>
          <a:prstGeom prst="rect">
            <a:avLst/>
          </a:prstGeom>
        </p:spPr>
        <p:txBody>
          <a:bodyPr lIns="0" tIns="0" rIns="0" bIns="0" rtlCol="0" anchor="t">
            <a:spAutoFit/>
          </a:bodyPr>
          <a:lstStyle/>
          <a:p>
            <a:pPr algn="ctr">
              <a:lnSpc>
                <a:spcPts val="2659"/>
              </a:lnSpc>
              <a:spcBef>
                <a:spcPct val="0"/>
              </a:spcBef>
            </a:pPr>
            <a:r>
              <a:rPr lang="en-US" sz="1899">
                <a:solidFill>
                  <a:srgbClr val="000000"/>
                </a:solidFill>
                <a:latin typeface="Canva Sans"/>
                <a:ea typeface="Canva Sans"/>
                <a:cs typeface="Canva Sans"/>
                <a:sym typeface="Canva Sans"/>
              </a:rPr>
              <a:t>Drug Metabolism</a:t>
            </a:r>
          </a:p>
        </p:txBody>
      </p:sp>
      <p:sp>
        <p:nvSpPr>
          <p:cNvPr id="17" name="TextBox 17"/>
          <p:cNvSpPr txBox="1"/>
          <p:nvPr/>
        </p:nvSpPr>
        <p:spPr>
          <a:xfrm>
            <a:off x="12773951" y="5105400"/>
            <a:ext cx="1856449" cy="322589"/>
          </a:xfrm>
          <a:prstGeom prst="rect">
            <a:avLst/>
          </a:prstGeom>
        </p:spPr>
        <p:txBody>
          <a:bodyPr wrap="square" lIns="0" tIns="0" rIns="0" bIns="0" rtlCol="0" anchor="t">
            <a:spAutoFit/>
          </a:bodyPr>
          <a:lstStyle/>
          <a:p>
            <a:pPr algn="ctr">
              <a:lnSpc>
                <a:spcPts val="2659"/>
              </a:lnSpc>
              <a:spcBef>
                <a:spcPct val="0"/>
              </a:spcBef>
            </a:pPr>
            <a:r>
              <a:rPr lang="en-US" sz="1899" dirty="0">
                <a:solidFill>
                  <a:srgbClr val="000000"/>
                </a:solidFill>
                <a:latin typeface="Canva Sans"/>
                <a:ea typeface="Canva Sans"/>
                <a:cs typeface="Canva Sans"/>
                <a:sym typeface="Canva Sans"/>
              </a:rPr>
              <a:t>Toxicology</a:t>
            </a:r>
          </a:p>
        </p:txBody>
      </p:sp>
      <p:sp>
        <p:nvSpPr>
          <p:cNvPr id="18" name="TextBox 18"/>
          <p:cNvSpPr txBox="1"/>
          <p:nvPr/>
        </p:nvSpPr>
        <p:spPr>
          <a:xfrm>
            <a:off x="12725865" y="7201515"/>
            <a:ext cx="2111425" cy="323215"/>
          </a:xfrm>
          <a:prstGeom prst="rect">
            <a:avLst/>
          </a:prstGeom>
        </p:spPr>
        <p:txBody>
          <a:bodyPr lIns="0" tIns="0" rIns="0" bIns="0" rtlCol="0" anchor="t">
            <a:spAutoFit/>
          </a:bodyPr>
          <a:lstStyle/>
          <a:p>
            <a:pPr algn="ctr">
              <a:lnSpc>
                <a:spcPts val="2659"/>
              </a:lnSpc>
              <a:spcBef>
                <a:spcPct val="0"/>
              </a:spcBef>
            </a:pPr>
            <a:r>
              <a:rPr lang="en-US" sz="1899">
                <a:solidFill>
                  <a:srgbClr val="000000"/>
                </a:solidFill>
                <a:latin typeface="Canva Sans"/>
                <a:ea typeface="Canva Sans"/>
                <a:cs typeface="Canva Sans"/>
                <a:sym typeface="Canva Sans"/>
              </a:rPr>
              <a:t>Disease modelling</a:t>
            </a:r>
          </a:p>
        </p:txBody>
      </p:sp>
      <p:sp>
        <p:nvSpPr>
          <p:cNvPr id="19" name="TextBox 19"/>
          <p:cNvSpPr txBox="1"/>
          <p:nvPr/>
        </p:nvSpPr>
        <p:spPr>
          <a:xfrm>
            <a:off x="7946773" y="7981085"/>
            <a:ext cx="1979861" cy="323215"/>
          </a:xfrm>
          <a:prstGeom prst="rect">
            <a:avLst/>
          </a:prstGeom>
        </p:spPr>
        <p:txBody>
          <a:bodyPr lIns="0" tIns="0" rIns="0" bIns="0" rtlCol="0" anchor="t">
            <a:spAutoFit/>
          </a:bodyPr>
          <a:lstStyle/>
          <a:p>
            <a:pPr algn="ctr">
              <a:lnSpc>
                <a:spcPts val="2659"/>
              </a:lnSpc>
              <a:spcBef>
                <a:spcPct val="0"/>
              </a:spcBef>
            </a:pPr>
            <a:r>
              <a:rPr lang="en-US" sz="1899" b="1">
                <a:solidFill>
                  <a:srgbClr val="000000"/>
                </a:solidFill>
                <a:latin typeface="Canva Sans Bold"/>
                <a:ea typeface="Canva Sans Bold"/>
                <a:cs typeface="Canva Sans Bold"/>
                <a:sym typeface="Canva Sans Bold"/>
              </a:rPr>
              <a:t>Organ-on-a-Chip</a:t>
            </a:r>
          </a:p>
        </p:txBody>
      </p:sp>
      <p:grpSp>
        <p:nvGrpSpPr>
          <p:cNvPr id="20" name="Group 20"/>
          <p:cNvGrpSpPr/>
          <p:nvPr/>
        </p:nvGrpSpPr>
        <p:grpSpPr>
          <a:xfrm>
            <a:off x="16566309" y="335709"/>
            <a:ext cx="1385982" cy="1385982"/>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3"/>
              <a:stretch>
                <a:fillRect l="-56024" t="-54209" r="-53195" b="-55010"/>
              </a:stretch>
            </a:blipFill>
          </p:spPr>
          <p:txBody>
            <a:bodyPr/>
            <a:lstStyle/>
            <a:p>
              <a:endParaRPr lang="en-GB"/>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CF0F1"/>
        </a:solidFill>
        <a:effectLst/>
      </p:bgPr>
    </p:bg>
    <p:spTree>
      <p:nvGrpSpPr>
        <p:cNvPr id="1" name=""/>
        <p:cNvGrpSpPr/>
        <p:nvPr/>
      </p:nvGrpSpPr>
      <p:grpSpPr>
        <a:xfrm>
          <a:off x="0" y="0"/>
          <a:ext cx="0" cy="0"/>
          <a:chOff x="0" y="0"/>
          <a:chExt cx="0" cy="0"/>
        </a:xfrm>
      </p:grpSpPr>
      <p:sp>
        <p:nvSpPr>
          <p:cNvPr id="2" name="Freeform 2"/>
          <p:cNvSpPr/>
          <p:nvPr/>
        </p:nvSpPr>
        <p:spPr>
          <a:xfrm>
            <a:off x="16821599" y="590999"/>
            <a:ext cx="875402" cy="875402"/>
          </a:xfrm>
          <a:custGeom>
            <a:avLst/>
            <a:gdLst/>
            <a:ahLst/>
            <a:cxnLst/>
            <a:rect l="l" t="t" r="r" b="b"/>
            <a:pathLst>
              <a:path w="875402" h="875402">
                <a:moveTo>
                  <a:pt x="0" y="0"/>
                </a:moveTo>
                <a:lnTo>
                  <a:pt x="875402" y="0"/>
                </a:lnTo>
                <a:lnTo>
                  <a:pt x="875402" y="875402"/>
                </a:lnTo>
                <a:lnTo>
                  <a:pt x="0" y="87540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TextBox 3"/>
          <p:cNvSpPr txBox="1"/>
          <p:nvPr/>
        </p:nvSpPr>
        <p:spPr>
          <a:xfrm>
            <a:off x="1028700" y="905847"/>
            <a:ext cx="13966977" cy="1111843"/>
          </a:xfrm>
          <a:prstGeom prst="rect">
            <a:avLst/>
          </a:prstGeom>
        </p:spPr>
        <p:txBody>
          <a:bodyPr lIns="0" tIns="0" rIns="0" bIns="0" rtlCol="0" anchor="t">
            <a:spAutoFit/>
          </a:bodyPr>
          <a:lstStyle/>
          <a:p>
            <a:pPr algn="l">
              <a:lnSpc>
                <a:spcPts val="8959"/>
              </a:lnSpc>
            </a:pPr>
            <a:r>
              <a:rPr lang="en-US" sz="6399" dirty="0">
                <a:solidFill>
                  <a:srgbClr val="109B7F"/>
                </a:solidFill>
                <a:latin typeface="Peace Sans"/>
                <a:ea typeface="Peace Sans"/>
                <a:cs typeface="Peace Sans"/>
                <a:sym typeface="Peace Sans"/>
              </a:rPr>
              <a:t>Applications</a:t>
            </a:r>
          </a:p>
        </p:txBody>
      </p:sp>
      <p:grpSp>
        <p:nvGrpSpPr>
          <p:cNvPr id="4" name="Group 4"/>
          <p:cNvGrpSpPr/>
          <p:nvPr/>
        </p:nvGrpSpPr>
        <p:grpSpPr>
          <a:xfrm>
            <a:off x="1028700" y="4748441"/>
            <a:ext cx="965099" cy="499841"/>
            <a:chOff x="0" y="0"/>
            <a:chExt cx="254183" cy="131645"/>
          </a:xfrm>
        </p:grpSpPr>
        <p:sp>
          <p:nvSpPr>
            <p:cNvPr id="5" name="Freeform 5"/>
            <p:cNvSpPr/>
            <p:nvPr/>
          </p:nvSpPr>
          <p:spPr>
            <a:xfrm>
              <a:off x="0" y="0"/>
              <a:ext cx="254182" cy="131645"/>
            </a:xfrm>
            <a:custGeom>
              <a:avLst/>
              <a:gdLst/>
              <a:ahLst/>
              <a:cxnLst/>
              <a:rect l="l" t="t" r="r" b="b"/>
              <a:pathLst>
                <a:path w="254182" h="131645">
                  <a:moveTo>
                    <a:pt x="65823" y="0"/>
                  </a:moveTo>
                  <a:lnTo>
                    <a:pt x="188360" y="0"/>
                  </a:lnTo>
                  <a:cubicBezTo>
                    <a:pt x="224713" y="0"/>
                    <a:pt x="254182" y="29470"/>
                    <a:pt x="254182" y="65823"/>
                  </a:cubicBezTo>
                  <a:lnTo>
                    <a:pt x="254182" y="65823"/>
                  </a:lnTo>
                  <a:cubicBezTo>
                    <a:pt x="254182" y="83280"/>
                    <a:pt x="247248" y="100022"/>
                    <a:pt x="234903" y="112366"/>
                  </a:cubicBezTo>
                  <a:cubicBezTo>
                    <a:pt x="222559" y="124710"/>
                    <a:pt x="205817" y="131645"/>
                    <a:pt x="188360" y="131645"/>
                  </a:cubicBezTo>
                  <a:lnTo>
                    <a:pt x="65823" y="131645"/>
                  </a:lnTo>
                  <a:cubicBezTo>
                    <a:pt x="48365" y="131645"/>
                    <a:pt x="31623" y="124710"/>
                    <a:pt x="19279" y="112366"/>
                  </a:cubicBezTo>
                  <a:cubicBezTo>
                    <a:pt x="6935" y="100022"/>
                    <a:pt x="0" y="83280"/>
                    <a:pt x="0" y="65823"/>
                  </a:cubicBezTo>
                  <a:lnTo>
                    <a:pt x="0" y="65823"/>
                  </a:lnTo>
                  <a:cubicBezTo>
                    <a:pt x="0" y="48365"/>
                    <a:pt x="6935" y="31623"/>
                    <a:pt x="19279" y="19279"/>
                  </a:cubicBezTo>
                  <a:cubicBezTo>
                    <a:pt x="31623" y="6935"/>
                    <a:pt x="48365" y="0"/>
                    <a:pt x="65823" y="0"/>
                  </a:cubicBezTo>
                  <a:close/>
                </a:path>
              </a:pathLst>
            </a:custGeom>
            <a:solidFill>
              <a:srgbClr val="109B7F"/>
            </a:solidFill>
          </p:spPr>
          <p:txBody>
            <a:bodyPr/>
            <a:lstStyle/>
            <a:p>
              <a:endParaRPr lang="en-GB"/>
            </a:p>
          </p:txBody>
        </p:sp>
        <p:sp>
          <p:nvSpPr>
            <p:cNvPr id="6" name="TextBox 6"/>
            <p:cNvSpPr txBox="1"/>
            <p:nvPr/>
          </p:nvSpPr>
          <p:spPr>
            <a:xfrm>
              <a:off x="0" y="-38100"/>
              <a:ext cx="254183" cy="169745"/>
            </a:xfrm>
            <a:prstGeom prst="rect">
              <a:avLst/>
            </a:prstGeom>
          </p:spPr>
          <p:txBody>
            <a:bodyPr lIns="50800" tIns="50800" rIns="50800" bIns="50800" rtlCol="0" anchor="ctr"/>
            <a:lstStyle/>
            <a:p>
              <a:pPr algn="ctr">
                <a:lnSpc>
                  <a:spcPts val="2659"/>
                </a:lnSpc>
              </a:pPr>
              <a:endParaRPr/>
            </a:p>
          </p:txBody>
        </p:sp>
      </p:grpSp>
      <p:sp>
        <p:nvSpPr>
          <p:cNvPr id="7" name="AutoShape 7"/>
          <p:cNvSpPr/>
          <p:nvPr/>
        </p:nvSpPr>
        <p:spPr>
          <a:xfrm>
            <a:off x="1331000" y="4998362"/>
            <a:ext cx="360498" cy="0"/>
          </a:xfrm>
          <a:prstGeom prst="line">
            <a:avLst/>
          </a:prstGeom>
          <a:ln w="38100" cap="flat">
            <a:solidFill>
              <a:srgbClr val="FFFFFF"/>
            </a:solidFill>
            <a:prstDash val="solid"/>
            <a:headEnd type="none" w="sm" len="sm"/>
            <a:tailEnd type="arrow" w="med" len="sm"/>
          </a:ln>
        </p:spPr>
        <p:txBody>
          <a:bodyPr/>
          <a:lstStyle/>
          <a:p>
            <a:endParaRPr lang="en-GB"/>
          </a:p>
        </p:txBody>
      </p:sp>
      <p:grpSp>
        <p:nvGrpSpPr>
          <p:cNvPr id="8" name="Group 8"/>
          <p:cNvGrpSpPr/>
          <p:nvPr/>
        </p:nvGrpSpPr>
        <p:grpSpPr>
          <a:xfrm>
            <a:off x="1028700" y="5687811"/>
            <a:ext cx="965099" cy="499841"/>
            <a:chOff x="0" y="0"/>
            <a:chExt cx="254183" cy="131645"/>
          </a:xfrm>
        </p:grpSpPr>
        <p:sp>
          <p:nvSpPr>
            <p:cNvPr id="9" name="Freeform 9"/>
            <p:cNvSpPr/>
            <p:nvPr/>
          </p:nvSpPr>
          <p:spPr>
            <a:xfrm>
              <a:off x="0" y="0"/>
              <a:ext cx="254182" cy="131645"/>
            </a:xfrm>
            <a:custGeom>
              <a:avLst/>
              <a:gdLst/>
              <a:ahLst/>
              <a:cxnLst/>
              <a:rect l="l" t="t" r="r" b="b"/>
              <a:pathLst>
                <a:path w="254182" h="131645">
                  <a:moveTo>
                    <a:pt x="65823" y="0"/>
                  </a:moveTo>
                  <a:lnTo>
                    <a:pt x="188360" y="0"/>
                  </a:lnTo>
                  <a:cubicBezTo>
                    <a:pt x="224713" y="0"/>
                    <a:pt x="254182" y="29470"/>
                    <a:pt x="254182" y="65823"/>
                  </a:cubicBezTo>
                  <a:lnTo>
                    <a:pt x="254182" y="65823"/>
                  </a:lnTo>
                  <a:cubicBezTo>
                    <a:pt x="254182" y="83280"/>
                    <a:pt x="247248" y="100022"/>
                    <a:pt x="234903" y="112366"/>
                  </a:cubicBezTo>
                  <a:cubicBezTo>
                    <a:pt x="222559" y="124710"/>
                    <a:pt x="205817" y="131645"/>
                    <a:pt x="188360" y="131645"/>
                  </a:cubicBezTo>
                  <a:lnTo>
                    <a:pt x="65823" y="131645"/>
                  </a:lnTo>
                  <a:cubicBezTo>
                    <a:pt x="48365" y="131645"/>
                    <a:pt x="31623" y="124710"/>
                    <a:pt x="19279" y="112366"/>
                  </a:cubicBezTo>
                  <a:cubicBezTo>
                    <a:pt x="6935" y="100022"/>
                    <a:pt x="0" y="83280"/>
                    <a:pt x="0" y="65823"/>
                  </a:cubicBezTo>
                  <a:lnTo>
                    <a:pt x="0" y="65823"/>
                  </a:lnTo>
                  <a:cubicBezTo>
                    <a:pt x="0" y="48365"/>
                    <a:pt x="6935" y="31623"/>
                    <a:pt x="19279" y="19279"/>
                  </a:cubicBezTo>
                  <a:cubicBezTo>
                    <a:pt x="31623" y="6935"/>
                    <a:pt x="48365" y="0"/>
                    <a:pt x="65823" y="0"/>
                  </a:cubicBezTo>
                  <a:close/>
                </a:path>
              </a:pathLst>
            </a:custGeom>
            <a:solidFill>
              <a:srgbClr val="109B7F"/>
            </a:solidFill>
          </p:spPr>
          <p:txBody>
            <a:bodyPr/>
            <a:lstStyle/>
            <a:p>
              <a:endParaRPr lang="en-GB"/>
            </a:p>
          </p:txBody>
        </p:sp>
        <p:sp>
          <p:nvSpPr>
            <p:cNvPr id="10" name="TextBox 10"/>
            <p:cNvSpPr txBox="1"/>
            <p:nvPr/>
          </p:nvSpPr>
          <p:spPr>
            <a:xfrm>
              <a:off x="0" y="-38100"/>
              <a:ext cx="254183" cy="169745"/>
            </a:xfrm>
            <a:prstGeom prst="rect">
              <a:avLst/>
            </a:prstGeom>
          </p:spPr>
          <p:txBody>
            <a:bodyPr lIns="50800" tIns="50800" rIns="50800" bIns="50800" rtlCol="0" anchor="ctr"/>
            <a:lstStyle/>
            <a:p>
              <a:pPr algn="ctr">
                <a:lnSpc>
                  <a:spcPts val="2659"/>
                </a:lnSpc>
              </a:pPr>
              <a:endParaRPr/>
            </a:p>
          </p:txBody>
        </p:sp>
      </p:grpSp>
      <p:sp>
        <p:nvSpPr>
          <p:cNvPr id="11" name="AutoShape 11"/>
          <p:cNvSpPr/>
          <p:nvPr/>
        </p:nvSpPr>
        <p:spPr>
          <a:xfrm>
            <a:off x="1358850" y="5937731"/>
            <a:ext cx="360498" cy="0"/>
          </a:xfrm>
          <a:prstGeom prst="line">
            <a:avLst/>
          </a:prstGeom>
          <a:ln w="38100" cap="flat">
            <a:solidFill>
              <a:srgbClr val="FFFFFF"/>
            </a:solidFill>
            <a:prstDash val="solid"/>
            <a:headEnd type="none" w="sm" len="sm"/>
            <a:tailEnd type="arrow" w="med" len="sm"/>
          </a:ln>
        </p:spPr>
        <p:txBody>
          <a:bodyPr/>
          <a:lstStyle/>
          <a:p>
            <a:endParaRPr lang="en-GB"/>
          </a:p>
        </p:txBody>
      </p:sp>
      <p:sp>
        <p:nvSpPr>
          <p:cNvPr id="12" name="TextBox 12"/>
          <p:cNvSpPr txBox="1"/>
          <p:nvPr/>
        </p:nvSpPr>
        <p:spPr>
          <a:xfrm>
            <a:off x="2248357" y="3577079"/>
            <a:ext cx="14089947" cy="3913315"/>
          </a:xfrm>
          <a:prstGeom prst="rect">
            <a:avLst/>
          </a:prstGeom>
        </p:spPr>
        <p:txBody>
          <a:bodyPr lIns="0" tIns="0" rIns="0" bIns="0" rtlCol="0" anchor="t">
            <a:spAutoFit/>
          </a:bodyPr>
          <a:lstStyle/>
          <a:p>
            <a:pPr algn="l">
              <a:lnSpc>
                <a:spcPts val="3219"/>
              </a:lnSpc>
            </a:pPr>
            <a:r>
              <a:rPr lang="en-US" sz="2299" b="1" i="1" dirty="0">
                <a:solidFill>
                  <a:srgbClr val="000000"/>
                </a:solidFill>
                <a:latin typeface="Roboto Bold Italics"/>
                <a:ea typeface="Roboto Bold Italics"/>
                <a:cs typeface="Roboto Bold Italics"/>
                <a:sym typeface="Roboto Bold Italics"/>
              </a:rPr>
              <a:t>Organs-on-chips replicate human organs, making them ideal for studying diseases in a controlled environment.</a:t>
            </a:r>
          </a:p>
          <a:p>
            <a:pPr algn="l">
              <a:lnSpc>
                <a:spcPts val="2659"/>
              </a:lnSpc>
            </a:pPr>
            <a:endParaRPr lang="en-US" sz="2299" b="1" i="1" dirty="0">
              <a:solidFill>
                <a:srgbClr val="000000"/>
              </a:solidFill>
              <a:latin typeface="Roboto Bold Italics"/>
              <a:ea typeface="Roboto Bold Italics"/>
              <a:cs typeface="Roboto Bold Italics"/>
              <a:sym typeface="Roboto Bold Italics"/>
            </a:endParaRPr>
          </a:p>
          <a:p>
            <a:pPr algn="l">
              <a:lnSpc>
                <a:spcPts val="2659"/>
              </a:lnSpc>
            </a:pPr>
            <a:r>
              <a:rPr lang="en-US" sz="1899" b="1" dirty="0">
                <a:solidFill>
                  <a:srgbClr val="000000"/>
                </a:solidFill>
                <a:latin typeface="Canva Sans Bold"/>
                <a:ea typeface="Canva Sans Bold"/>
                <a:cs typeface="Canva Sans Bold"/>
                <a:sym typeface="Canva Sans Bold"/>
              </a:rPr>
              <a:t>Cancer Research: </a:t>
            </a:r>
            <a:r>
              <a:rPr lang="en-US" sz="1899" dirty="0">
                <a:solidFill>
                  <a:srgbClr val="000000"/>
                </a:solidFill>
                <a:latin typeface="Canva Sans"/>
                <a:ea typeface="Canva Sans"/>
                <a:cs typeface="Canva Sans"/>
                <a:sym typeface="Canva Sans"/>
              </a:rPr>
              <a:t>Tumor-on-a-chip models mimic the </a:t>
            </a:r>
            <a:r>
              <a:rPr lang="en-US" sz="1899" dirty="0" err="1">
                <a:solidFill>
                  <a:srgbClr val="000000"/>
                </a:solidFill>
                <a:latin typeface="Canva Sans"/>
                <a:ea typeface="Canva Sans"/>
                <a:cs typeface="Canva Sans"/>
                <a:sym typeface="Canva Sans"/>
              </a:rPr>
              <a:t>tumour</a:t>
            </a:r>
            <a:r>
              <a:rPr lang="en-US" sz="1899" dirty="0">
                <a:solidFill>
                  <a:srgbClr val="000000"/>
                </a:solidFill>
                <a:latin typeface="Canva Sans"/>
                <a:ea typeface="Canva Sans"/>
                <a:cs typeface="Canva Sans"/>
                <a:sym typeface="Canva Sans"/>
              </a:rPr>
              <a:t> environment to study cancer progression and therapy responses.</a:t>
            </a:r>
          </a:p>
          <a:p>
            <a:pPr algn="l">
              <a:lnSpc>
                <a:spcPts val="2659"/>
              </a:lnSpc>
            </a:pPr>
            <a:endParaRPr lang="en-US" sz="1899" dirty="0">
              <a:solidFill>
                <a:srgbClr val="000000"/>
              </a:solidFill>
              <a:latin typeface="Canva Sans"/>
              <a:ea typeface="Canva Sans"/>
              <a:cs typeface="Canva Sans"/>
              <a:sym typeface="Canva Sans"/>
            </a:endParaRPr>
          </a:p>
          <a:p>
            <a:pPr algn="l">
              <a:lnSpc>
                <a:spcPts val="2659"/>
              </a:lnSpc>
            </a:pPr>
            <a:r>
              <a:rPr lang="en-US" sz="1899" b="1" dirty="0">
                <a:solidFill>
                  <a:srgbClr val="000000"/>
                </a:solidFill>
                <a:latin typeface="Canva Sans Bold"/>
                <a:ea typeface="Canva Sans Bold"/>
                <a:cs typeface="Canva Sans Bold"/>
                <a:sym typeface="Canva Sans Bold"/>
              </a:rPr>
              <a:t>Neurodegenerative Disorders: </a:t>
            </a:r>
            <a:r>
              <a:rPr lang="en-US" sz="1899" dirty="0">
                <a:solidFill>
                  <a:srgbClr val="000000"/>
                </a:solidFill>
                <a:latin typeface="Canva Sans"/>
                <a:ea typeface="Canva Sans"/>
                <a:cs typeface="Canva Sans"/>
                <a:sym typeface="Canva Sans"/>
              </a:rPr>
              <a:t>Brain-on-a-chip platforms are used to study conditions like Alzheimer’s and Parkinson’s disease.</a:t>
            </a:r>
          </a:p>
          <a:p>
            <a:pPr algn="l">
              <a:lnSpc>
                <a:spcPts val="2659"/>
              </a:lnSpc>
            </a:pPr>
            <a:endParaRPr lang="en-US" sz="1899" dirty="0">
              <a:solidFill>
                <a:srgbClr val="000000"/>
              </a:solidFill>
              <a:latin typeface="Canva Sans"/>
              <a:ea typeface="Canva Sans"/>
              <a:cs typeface="Canva Sans"/>
              <a:sym typeface="Canva Sans"/>
            </a:endParaRPr>
          </a:p>
          <a:p>
            <a:pPr algn="l">
              <a:lnSpc>
                <a:spcPts val="2659"/>
              </a:lnSpc>
            </a:pPr>
            <a:r>
              <a:rPr lang="en-US" sz="1899" b="1" dirty="0">
                <a:solidFill>
                  <a:srgbClr val="000000"/>
                </a:solidFill>
                <a:latin typeface="Canva Sans Bold"/>
                <a:ea typeface="Canva Sans Bold"/>
                <a:cs typeface="Canva Sans Bold"/>
                <a:sym typeface="Canva Sans Bold"/>
              </a:rPr>
              <a:t>Infectious Diseases: </a:t>
            </a:r>
            <a:r>
              <a:rPr lang="en-US" sz="1899" dirty="0">
                <a:solidFill>
                  <a:srgbClr val="000000"/>
                </a:solidFill>
                <a:latin typeface="Canva Sans"/>
                <a:ea typeface="Canva Sans"/>
                <a:cs typeface="Canva Sans"/>
                <a:sym typeface="Canva Sans"/>
              </a:rPr>
              <a:t>Lung and gut chips are used to study infections like COVID-19 or gastrointestinal infections.</a:t>
            </a:r>
          </a:p>
          <a:p>
            <a:pPr algn="l">
              <a:lnSpc>
                <a:spcPts val="2659"/>
              </a:lnSpc>
              <a:spcBef>
                <a:spcPct val="0"/>
              </a:spcBef>
            </a:pPr>
            <a:endParaRPr lang="en-US" sz="1899" dirty="0">
              <a:solidFill>
                <a:srgbClr val="000000"/>
              </a:solidFill>
              <a:latin typeface="Canva Sans"/>
              <a:ea typeface="Canva Sans"/>
              <a:cs typeface="Canva Sans"/>
              <a:sym typeface="Canva Sans"/>
            </a:endParaRPr>
          </a:p>
        </p:txBody>
      </p:sp>
      <p:grpSp>
        <p:nvGrpSpPr>
          <p:cNvPr id="13" name="Group 13"/>
          <p:cNvGrpSpPr/>
          <p:nvPr/>
        </p:nvGrpSpPr>
        <p:grpSpPr>
          <a:xfrm>
            <a:off x="1028700" y="6625802"/>
            <a:ext cx="965099" cy="499841"/>
            <a:chOff x="0" y="0"/>
            <a:chExt cx="254183" cy="131645"/>
          </a:xfrm>
        </p:grpSpPr>
        <p:sp>
          <p:nvSpPr>
            <p:cNvPr id="14" name="Freeform 14"/>
            <p:cNvSpPr/>
            <p:nvPr/>
          </p:nvSpPr>
          <p:spPr>
            <a:xfrm>
              <a:off x="0" y="0"/>
              <a:ext cx="254182" cy="131645"/>
            </a:xfrm>
            <a:custGeom>
              <a:avLst/>
              <a:gdLst/>
              <a:ahLst/>
              <a:cxnLst/>
              <a:rect l="l" t="t" r="r" b="b"/>
              <a:pathLst>
                <a:path w="254182" h="131645">
                  <a:moveTo>
                    <a:pt x="65823" y="0"/>
                  </a:moveTo>
                  <a:lnTo>
                    <a:pt x="188360" y="0"/>
                  </a:lnTo>
                  <a:cubicBezTo>
                    <a:pt x="224713" y="0"/>
                    <a:pt x="254182" y="29470"/>
                    <a:pt x="254182" y="65823"/>
                  </a:cubicBezTo>
                  <a:lnTo>
                    <a:pt x="254182" y="65823"/>
                  </a:lnTo>
                  <a:cubicBezTo>
                    <a:pt x="254182" y="83280"/>
                    <a:pt x="247248" y="100022"/>
                    <a:pt x="234903" y="112366"/>
                  </a:cubicBezTo>
                  <a:cubicBezTo>
                    <a:pt x="222559" y="124710"/>
                    <a:pt x="205817" y="131645"/>
                    <a:pt x="188360" y="131645"/>
                  </a:cubicBezTo>
                  <a:lnTo>
                    <a:pt x="65823" y="131645"/>
                  </a:lnTo>
                  <a:cubicBezTo>
                    <a:pt x="48365" y="131645"/>
                    <a:pt x="31623" y="124710"/>
                    <a:pt x="19279" y="112366"/>
                  </a:cubicBezTo>
                  <a:cubicBezTo>
                    <a:pt x="6935" y="100022"/>
                    <a:pt x="0" y="83280"/>
                    <a:pt x="0" y="65823"/>
                  </a:cubicBezTo>
                  <a:lnTo>
                    <a:pt x="0" y="65823"/>
                  </a:lnTo>
                  <a:cubicBezTo>
                    <a:pt x="0" y="48365"/>
                    <a:pt x="6935" y="31623"/>
                    <a:pt x="19279" y="19279"/>
                  </a:cubicBezTo>
                  <a:cubicBezTo>
                    <a:pt x="31623" y="6935"/>
                    <a:pt x="48365" y="0"/>
                    <a:pt x="65823" y="0"/>
                  </a:cubicBezTo>
                  <a:close/>
                </a:path>
              </a:pathLst>
            </a:custGeom>
            <a:solidFill>
              <a:srgbClr val="109B7F"/>
            </a:solidFill>
          </p:spPr>
          <p:txBody>
            <a:bodyPr/>
            <a:lstStyle/>
            <a:p>
              <a:endParaRPr lang="en-GB"/>
            </a:p>
          </p:txBody>
        </p:sp>
        <p:sp>
          <p:nvSpPr>
            <p:cNvPr id="15" name="TextBox 15"/>
            <p:cNvSpPr txBox="1"/>
            <p:nvPr/>
          </p:nvSpPr>
          <p:spPr>
            <a:xfrm>
              <a:off x="0" y="-38100"/>
              <a:ext cx="254183" cy="169745"/>
            </a:xfrm>
            <a:prstGeom prst="rect">
              <a:avLst/>
            </a:prstGeom>
          </p:spPr>
          <p:txBody>
            <a:bodyPr lIns="50800" tIns="50800" rIns="50800" bIns="50800" rtlCol="0" anchor="ctr"/>
            <a:lstStyle/>
            <a:p>
              <a:pPr algn="ctr">
                <a:lnSpc>
                  <a:spcPts val="2659"/>
                </a:lnSpc>
              </a:pPr>
              <a:endParaRPr/>
            </a:p>
          </p:txBody>
        </p:sp>
      </p:grpSp>
      <p:sp>
        <p:nvSpPr>
          <p:cNvPr id="16" name="AutoShape 16"/>
          <p:cNvSpPr/>
          <p:nvPr/>
        </p:nvSpPr>
        <p:spPr>
          <a:xfrm>
            <a:off x="1358850" y="6875722"/>
            <a:ext cx="360498" cy="0"/>
          </a:xfrm>
          <a:prstGeom prst="line">
            <a:avLst/>
          </a:prstGeom>
          <a:ln w="38100" cap="flat">
            <a:solidFill>
              <a:srgbClr val="FFFFFF"/>
            </a:solidFill>
            <a:prstDash val="solid"/>
            <a:headEnd type="none" w="sm" len="sm"/>
            <a:tailEnd type="arrow" w="med" len="sm"/>
          </a:ln>
        </p:spPr>
        <p:txBody>
          <a:bodyPr/>
          <a:lstStyle/>
          <a:p>
            <a:endParaRPr lang="en-GB"/>
          </a:p>
        </p:txBody>
      </p:sp>
      <p:grpSp>
        <p:nvGrpSpPr>
          <p:cNvPr id="17" name="Group 17"/>
          <p:cNvGrpSpPr/>
          <p:nvPr/>
        </p:nvGrpSpPr>
        <p:grpSpPr>
          <a:xfrm>
            <a:off x="16566309" y="335709"/>
            <a:ext cx="1385982" cy="1385982"/>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56024" t="-54209" r="-53195" b="-55010"/>
              </a:stretch>
            </a:blipFill>
          </p:spPr>
          <p:txBody>
            <a:bodyPr/>
            <a:lstStyle/>
            <a:p>
              <a:endParaRPr lang="en-GB"/>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ECF0F1"/>
        </a:solidFill>
        <a:effectLst/>
      </p:bgPr>
    </p:bg>
    <p:spTree>
      <p:nvGrpSpPr>
        <p:cNvPr id="1" name="">
          <a:extLst>
            <a:ext uri="{FF2B5EF4-FFF2-40B4-BE49-F238E27FC236}">
              <a16:creationId xmlns:a16="http://schemas.microsoft.com/office/drawing/2014/main" id="{3A22B817-34DD-3F0D-1272-B7516372E81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299150A-8AB3-A722-DB43-DC3F7BD33DA5}"/>
              </a:ext>
            </a:extLst>
          </p:cNvPr>
          <p:cNvSpPr/>
          <p:nvPr/>
        </p:nvSpPr>
        <p:spPr>
          <a:xfrm>
            <a:off x="16821599" y="590999"/>
            <a:ext cx="875402" cy="875402"/>
          </a:xfrm>
          <a:custGeom>
            <a:avLst/>
            <a:gdLst/>
            <a:ahLst/>
            <a:cxnLst/>
            <a:rect l="l" t="t" r="r" b="b"/>
            <a:pathLst>
              <a:path w="875402" h="875402">
                <a:moveTo>
                  <a:pt x="0" y="0"/>
                </a:moveTo>
                <a:lnTo>
                  <a:pt x="875402" y="0"/>
                </a:lnTo>
                <a:lnTo>
                  <a:pt x="875402" y="875402"/>
                </a:lnTo>
                <a:lnTo>
                  <a:pt x="0" y="87540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TextBox 3">
            <a:extLst>
              <a:ext uri="{FF2B5EF4-FFF2-40B4-BE49-F238E27FC236}">
                <a16:creationId xmlns:a16="http://schemas.microsoft.com/office/drawing/2014/main" id="{D749BFBF-6EF7-E58F-6FDB-A2E6BCFB6020}"/>
              </a:ext>
            </a:extLst>
          </p:cNvPr>
          <p:cNvSpPr txBox="1"/>
          <p:nvPr/>
        </p:nvSpPr>
        <p:spPr>
          <a:xfrm>
            <a:off x="1028700" y="905847"/>
            <a:ext cx="13966977" cy="2266005"/>
          </a:xfrm>
          <a:prstGeom prst="rect">
            <a:avLst/>
          </a:prstGeom>
        </p:spPr>
        <p:txBody>
          <a:bodyPr lIns="0" tIns="0" rIns="0" bIns="0" rtlCol="0" anchor="t">
            <a:spAutoFit/>
          </a:bodyPr>
          <a:lstStyle/>
          <a:p>
            <a:pPr>
              <a:lnSpc>
                <a:spcPts val="8959"/>
              </a:lnSpc>
            </a:pPr>
            <a:r>
              <a:rPr lang="en-US" sz="6399" dirty="0">
                <a:solidFill>
                  <a:srgbClr val="109B7F"/>
                </a:solidFill>
                <a:latin typeface="Peace Sans"/>
                <a:ea typeface="Peace Sans"/>
                <a:cs typeface="Peace Sans"/>
                <a:sym typeface="Peace Sans"/>
              </a:rPr>
              <a:t>Lab‑grown skin (human skin cell models)</a:t>
            </a:r>
          </a:p>
        </p:txBody>
      </p:sp>
      <p:sp>
        <p:nvSpPr>
          <p:cNvPr id="12" name="TextBox 12">
            <a:extLst>
              <a:ext uri="{FF2B5EF4-FFF2-40B4-BE49-F238E27FC236}">
                <a16:creationId xmlns:a16="http://schemas.microsoft.com/office/drawing/2014/main" id="{11AE2D98-72C2-ED7E-54DC-8881237AC3B8}"/>
              </a:ext>
            </a:extLst>
          </p:cNvPr>
          <p:cNvSpPr txBox="1"/>
          <p:nvPr/>
        </p:nvSpPr>
        <p:spPr>
          <a:xfrm>
            <a:off x="1048753" y="3688359"/>
            <a:ext cx="14089947" cy="5493235"/>
          </a:xfrm>
          <a:prstGeom prst="rect">
            <a:avLst/>
          </a:prstGeom>
        </p:spPr>
        <p:txBody>
          <a:bodyPr lIns="0" tIns="0" rIns="0" bIns="0" rtlCol="0" anchor="t">
            <a:spAutoFit/>
          </a:bodyPr>
          <a:lstStyle/>
          <a:p>
            <a:r>
              <a:rPr lang="en-GB" sz="2400" dirty="0"/>
              <a:t>Key idea: Layers of human skin cells grown in the lab mimic real skin structure &amp; barrier.</a:t>
            </a:r>
          </a:p>
          <a:p>
            <a:endParaRPr lang="en-GB" sz="2400" dirty="0"/>
          </a:p>
          <a:p>
            <a:r>
              <a:rPr lang="en-GB" sz="2400" dirty="0"/>
              <a:t>Shows:</a:t>
            </a:r>
          </a:p>
          <a:p>
            <a:pPr marL="342900" indent="-342900">
              <a:buFont typeface="Arial" panose="020B0604020202020204" pitchFamily="34" charset="0"/>
              <a:buChar char="•"/>
            </a:pPr>
            <a:r>
              <a:rPr lang="en-GB" sz="2400" dirty="0"/>
              <a:t> irritation/sensitivity </a:t>
            </a:r>
          </a:p>
          <a:p>
            <a:pPr marL="342900" indent="-342900">
              <a:buFont typeface="Arial" panose="020B0604020202020204" pitchFamily="34" charset="0"/>
              <a:buChar char="•"/>
            </a:pPr>
            <a:r>
              <a:rPr lang="en-GB" sz="2400" dirty="0"/>
              <a:t>corrosion </a:t>
            </a:r>
          </a:p>
          <a:p>
            <a:pPr marL="342900" indent="-342900">
              <a:buFont typeface="Arial" panose="020B0604020202020204" pitchFamily="34" charset="0"/>
              <a:buChar char="•"/>
            </a:pPr>
            <a:r>
              <a:rPr lang="en-GB" sz="2400" dirty="0"/>
              <a:t>barrier/permeation (does it get through?)</a:t>
            </a:r>
          </a:p>
          <a:p>
            <a:endParaRPr lang="en-GB" sz="2400" dirty="0"/>
          </a:p>
          <a:p>
            <a:r>
              <a:rPr lang="en-GB" sz="2400" dirty="0"/>
              <a:t>Great for: creams, cosmetics, soaps, adhesives, contact materials.</a:t>
            </a:r>
          </a:p>
          <a:p>
            <a:endParaRPr lang="en-GB" sz="2400" dirty="0"/>
          </a:p>
          <a:p>
            <a:r>
              <a:rPr lang="en-GB" sz="2400" dirty="0"/>
              <a:t>One limit: Local skin effects only — not whole‑body changes.</a:t>
            </a:r>
          </a:p>
          <a:p>
            <a:endParaRPr lang="en-GB" sz="2400" dirty="0"/>
          </a:p>
          <a:p>
            <a:r>
              <a:rPr lang="en-GB" sz="2400" dirty="0"/>
              <a:t>This helps because… it tells us quickly if a product irritates human skin.</a:t>
            </a:r>
          </a:p>
          <a:p>
            <a:endParaRPr lang="en-GB" sz="2400" dirty="0"/>
          </a:p>
          <a:p>
            <a:r>
              <a:rPr lang="en-GB" sz="2400" dirty="0"/>
              <a:t>Would you start a new skin cream test here? What question does this answer first?</a:t>
            </a:r>
          </a:p>
          <a:p>
            <a:pPr algn="l">
              <a:lnSpc>
                <a:spcPts val="2659"/>
              </a:lnSpc>
              <a:spcBef>
                <a:spcPct val="0"/>
              </a:spcBef>
            </a:pPr>
            <a:endParaRPr lang="en-US" sz="1899" dirty="0">
              <a:solidFill>
                <a:srgbClr val="000000"/>
              </a:solidFill>
              <a:latin typeface="Canva Sans"/>
              <a:ea typeface="Canva Sans"/>
              <a:cs typeface="Canva Sans"/>
              <a:sym typeface="Canva Sans"/>
            </a:endParaRPr>
          </a:p>
        </p:txBody>
      </p:sp>
      <p:grpSp>
        <p:nvGrpSpPr>
          <p:cNvPr id="17" name="Group 17">
            <a:extLst>
              <a:ext uri="{FF2B5EF4-FFF2-40B4-BE49-F238E27FC236}">
                <a16:creationId xmlns:a16="http://schemas.microsoft.com/office/drawing/2014/main" id="{FA010605-E9C0-0F49-5EFE-1E5FC974F374}"/>
              </a:ext>
            </a:extLst>
          </p:cNvPr>
          <p:cNvGrpSpPr/>
          <p:nvPr/>
        </p:nvGrpSpPr>
        <p:grpSpPr>
          <a:xfrm>
            <a:off x="16566309" y="335709"/>
            <a:ext cx="1385982" cy="1385982"/>
            <a:chOff x="0" y="0"/>
            <a:chExt cx="812800" cy="812800"/>
          </a:xfrm>
        </p:grpSpPr>
        <p:sp>
          <p:nvSpPr>
            <p:cNvPr id="18" name="Freeform 18">
              <a:extLst>
                <a:ext uri="{FF2B5EF4-FFF2-40B4-BE49-F238E27FC236}">
                  <a16:creationId xmlns:a16="http://schemas.microsoft.com/office/drawing/2014/main" id="{4135F032-AD3A-3721-AE09-993AC5EF17D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56024" t="-54209" r="-53195" b="-55010"/>
              </a:stretch>
            </a:blipFill>
          </p:spPr>
          <p:txBody>
            <a:bodyPr/>
            <a:lstStyle/>
            <a:p>
              <a:endParaRPr lang="en-GB"/>
            </a:p>
          </p:txBody>
        </p:sp>
      </p:grpSp>
    </p:spTree>
    <p:extLst>
      <p:ext uri="{BB962C8B-B14F-4D97-AF65-F5344CB8AC3E}">
        <p14:creationId xmlns:p14="http://schemas.microsoft.com/office/powerpoint/2010/main" val="14002250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CF0F1"/>
        </a:solidFill>
        <a:effectLst/>
      </p:bgPr>
    </p:bg>
    <p:spTree>
      <p:nvGrpSpPr>
        <p:cNvPr id="1" name="">
          <a:extLst>
            <a:ext uri="{FF2B5EF4-FFF2-40B4-BE49-F238E27FC236}">
              <a16:creationId xmlns:a16="http://schemas.microsoft.com/office/drawing/2014/main" id="{F86094DD-9A12-CD3A-4E75-C2EF4AFB951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7B02748-71B4-2CBC-8C8A-CDAFDF66E5F5}"/>
              </a:ext>
            </a:extLst>
          </p:cNvPr>
          <p:cNvSpPr/>
          <p:nvPr/>
        </p:nvSpPr>
        <p:spPr>
          <a:xfrm>
            <a:off x="16821599" y="590999"/>
            <a:ext cx="875402" cy="875402"/>
          </a:xfrm>
          <a:custGeom>
            <a:avLst/>
            <a:gdLst/>
            <a:ahLst/>
            <a:cxnLst/>
            <a:rect l="l" t="t" r="r" b="b"/>
            <a:pathLst>
              <a:path w="875402" h="875402">
                <a:moveTo>
                  <a:pt x="0" y="0"/>
                </a:moveTo>
                <a:lnTo>
                  <a:pt x="875402" y="0"/>
                </a:lnTo>
                <a:lnTo>
                  <a:pt x="875402" y="875402"/>
                </a:lnTo>
                <a:lnTo>
                  <a:pt x="0" y="87540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TextBox 3">
            <a:extLst>
              <a:ext uri="{FF2B5EF4-FFF2-40B4-BE49-F238E27FC236}">
                <a16:creationId xmlns:a16="http://schemas.microsoft.com/office/drawing/2014/main" id="{B8E499A0-C274-ABC5-7704-617388830F09}"/>
              </a:ext>
            </a:extLst>
          </p:cNvPr>
          <p:cNvSpPr txBox="1"/>
          <p:nvPr/>
        </p:nvSpPr>
        <p:spPr>
          <a:xfrm>
            <a:off x="1028700" y="905847"/>
            <a:ext cx="13966977" cy="2266005"/>
          </a:xfrm>
          <a:prstGeom prst="rect">
            <a:avLst/>
          </a:prstGeom>
        </p:spPr>
        <p:txBody>
          <a:bodyPr lIns="0" tIns="0" rIns="0" bIns="0" rtlCol="0" anchor="t">
            <a:spAutoFit/>
          </a:bodyPr>
          <a:lstStyle/>
          <a:p>
            <a:pPr>
              <a:lnSpc>
                <a:spcPts val="8959"/>
              </a:lnSpc>
            </a:pPr>
            <a:r>
              <a:rPr lang="en-US" sz="6399" dirty="0">
                <a:solidFill>
                  <a:srgbClr val="109B7F"/>
                </a:solidFill>
                <a:latin typeface="Peace Sans"/>
                <a:ea typeface="Peace Sans"/>
                <a:cs typeface="Peace Sans"/>
                <a:sym typeface="Peace Sans"/>
              </a:rPr>
              <a:t>Liver Organoids (mini-livers)</a:t>
            </a:r>
          </a:p>
          <a:p>
            <a:pPr>
              <a:lnSpc>
                <a:spcPts val="8959"/>
              </a:lnSpc>
            </a:pPr>
            <a:endParaRPr lang="en-US" sz="6399" dirty="0">
              <a:solidFill>
                <a:srgbClr val="109B7F"/>
              </a:solidFill>
              <a:latin typeface="Peace Sans"/>
              <a:ea typeface="Peace Sans"/>
              <a:cs typeface="Peace Sans"/>
              <a:sym typeface="Peace Sans"/>
            </a:endParaRPr>
          </a:p>
        </p:txBody>
      </p:sp>
      <p:sp>
        <p:nvSpPr>
          <p:cNvPr id="12" name="TextBox 12">
            <a:extLst>
              <a:ext uri="{FF2B5EF4-FFF2-40B4-BE49-F238E27FC236}">
                <a16:creationId xmlns:a16="http://schemas.microsoft.com/office/drawing/2014/main" id="{B5A4D29E-A8D1-E4FF-610D-5AAF7AD3569D}"/>
              </a:ext>
            </a:extLst>
          </p:cNvPr>
          <p:cNvSpPr txBox="1"/>
          <p:nvPr/>
        </p:nvSpPr>
        <p:spPr>
          <a:xfrm>
            <a:off x="1016668" y="2781300"/>
            <a:ext cx="14089947" cy="4801314"/>
          </a:xfrm>
          <a:prstGeom prst="rect">
            <a:avLst/>
          </a:prstGeom>
        </p:spPr>
        <p:txBody>
          <a:bodyPr lIns="0" tIns="0" rIns="0" bIns="0" rtlCol="0" anchor="t">
            <a:spAutoFit/>
          </a:bodyPr>
          <a:lstStyle/>
          <a:p>
            <a:r>
              <a:rPr lang="en-GB" sz="2400" dirty="0"/>
              <a:t>Key idea: Tiny 3D ‘mini‑livers’ grown from human cells that perform key liver functions.</a:t>
            </a:r>
          </a:p>
          <a:p>
            <a:r>
              <a:rPr lang="en-GB" sz="2400" dirty="0"/>
              <a:t>Shows: </a:t>
            </a:r>
          </a:p>
          <a:p>
            <a:pPr marL="342900" indent="-342900">
              <a:buFont typeface="Arial" panose="020B0604020202020204" pitchFamily="34" charset="0"/>
              <a:buChar char="•"/>
            </a:pPr>
            <a:r>
              <a:rPr lang="en-GB" sz="2400" dirty="0"/>
              <a:t>metabolism (how the liver breaks it down) </a:t>
            </a:r>
          </a:p>
          <a:p>
            <a:pPr marL="342900" indent="-342900">
              <a:buFont typeface="Arial" panose="020B0604020202020204" pitchFamily="34" charset="0"/>
              <a:buChar char="•"/>
            </a:pPr>
            <a:r>
              <a:rPr lang="en-GB" sz="2400" dirty="0"/>
              <a:t>early liver toxicity</a:t>
            </a:r>
          </a:p>
          <a:p>
            <a:pPr marL="342900" indent="-342900">
              <a:buFont typeface="Arial" panose="020B0604020202020204" pitchFamily="34" charset="0"/>
              <a:buChar char="•"/>
            </a:pPr>
            <a:r>
              <a:rPr lang="en-GB" sz="2400" dirty="0"/>
              <a:t>enzyme signals</a:t>
            </a:r>
          </a:p>
          <a:p>
            <a:endParaRPr lang="en-GB" sz="2400" dirty="0"/>
          </a:p>
          <a:p>
            <a:r>
              <a:rPr lang="en-GB" sz="2400" dirty="0"/>
              <a:t>Great for: medicines processed by the liver, chemical exposure comparisons.</a:t>
            </a:r>
          </a:p>
          <a:p>
            <a:endParaRPr lang="en-GB" sz="2400" dirty="0"/>
          </a:p>
          <a:p>
            <a:r>
              <a:rPr lang="en-GB" sz="2400" dirty="0"/>
              <a:t>One limit: Mini‑liver, not a whole body (doesn’t show kidneys/gut/hormones).</a:t>
            </a:r>
          </a:p>
          <a:p>
            <a:endParaRPr lang="en-GB" sz="2400" dirty="0"/>
          </a:p>
          <a:p>
            <a:r>
              <a:rPr lang="en-GB" sz="2400" dirty="0"/>
              <a:t>This helps because… it gives early warnings if something hurts human liver cells.</a:t>
            </a:r>
          </a:p>
          <a:p>
            <a:endParaRPr lang="en-GB" sz="2400" dirty="0"/>
          </a:p>
          <a:p>
            <a:r>
              <a:rPr lang="en-GB" sz="2400" dirty="0"/>
              <a:t>If organoids show stress, what would your next human‑first step be?</a:t>
            </a:r>
          </a:p>
        </p:txBody>
      </p:sp>
      <p:grpSp>
        <p:nvGrpSpPr>
          <p:cNvPr id="17" name="Group 17">
            <a:extLst>
              <a:ext uri="{FF2B5EF4-FFF2-40B4-BE49-F238E27FC236}">
                <a16:creationId xmlns:a16="http://schemas.microsoft.com/office/drawing/2014/main" id="{7F3D4A37-D940-3C8A-E919-3330014FE5DD}"/>
              </a:ext>
            </a:extLst>
          </p:cNvPr>
          <p:cNvGrpSpPr/>
          <p:nvPr/>
        </p:nvGrpSpPr>
        <p:grpSpPr>
          <a:xfrm>
            <a:off x="16566309" y="335709"/>
            <a:ext cx="1385982" cy="1385982"/>
            <a:chOff x="0" y="0"/>
            <a:chExt cx="812800" cy="812800"/>
          </a:xfrm>
        </p:grpSpPr>
        <p:sp>
          <p:nvSpPr>
            <p:cNvPr id="18" name="Freeform 18">
              <a:extLst>
                <a:ext uri="{FF2B5EF4-FFF2-40B4-BE49-F238E27FC236}">
                  <a16:creationId xmlns:a16="http://schemas.microsoft.com/office/drawing/2014/main" id="{63464230-FA70-9ACF-D24C-572FB00DA0D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56024" t="-54209" r="-53195" b="-55010"/>
              </a:stretch>
            </a:blipFill>
          </p:spPr>
          <p:txBody>
            <a:bodyPr/>
            <a:lstStyle/>
            <a:p>
              <a:endParaRPr lang="en-GB"/>
            </a:p>
          </p:txBody>
        </p:sp>
      </p:grpSp>
    </p:spTree>
    <p:extLst>
      <p:ext uri="{BB962C8B-B14F-4D97-AF65-F5344CB8AC3E}">
        <p14:creationId xmlns:p14="http://schemas.microsoft.com/office/powerpoint/2010/main" val="6396719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ECF0F1"/>
        </a:solidFill>
        <a:effectLst/>
      </p:bgPr>
    </p:bg>
    <p:spTree>
      <p:nvGrpSpPr>
        <p:cNvPr id="1" name="">
          <a:extLst>
            <a:ext uri="{FF2B5EF4-FFF2-40B4-BE49-F238E27FC236}">
              <a16:creationId xmlns:a16="http://schemas.microsoft.com/office/drawing/2014/main" id="{65C27244-521E-B39F-81F1-1E6C5CC6664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FABC3A7-0521-E9BD-2F5E-1210D353F708}"/>
              </a:ext>
            </a:extLst>
          </p:cNvPr>
          <p:cNvSpPr/>
          <p:nvPr/>
        </p:nvSpPr>
        <p:spPr>
          <a:xfrm>
            <a:off x="16821599" y="590999"/>
            <a:ext cx="875402" cy="875402"/>
          </a:xfrm>
          <a:custGeom>
            <a:avLst/>
            <a:gdLst/>
            <a:ahLst/>
            <a:cxnLst/>
            <a:rect l="l" t="t" r="r" b="b"/>
            <a:pathLst>
              <a:path w="875402" h="875402">
                <a:moveTo>
                  <a:pt x="0" y="0"/>
                </a:moveTo>
                <a:lnTo>
                  <a:pt x="875402" y="0"/>
                </a:lnTo>
                <a:lnTo>
                  <a:pt x="875402" y="875402"/>
                </a:lnTo>
                <a:lnTo>
                  <a:pt x="0" y="87540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TextBox 3">
            <a:extLst>
              <a:ext uri="{FF2B5EF4-FFF2-40B4-BE49-F238E27FC236}">
                <a16:creationId xmlns:a16="http://schemas.microsoft.com/office/drawing/2014/main" id="{623D5F0A-FA39-D695-3792-6F25711B2613}"/>
              </a:ext>
            </a:extLst>
          </p:cNvPr>
          <p:cNvSpPr txBox="1"/>
          <p:nvPr/>
        </p:nvSpPr>
        <p:spPr>
          <a:xfrm>
            <a:off x="1028700" y="905847"/>
            <a:ext cx="13966977" cy="2266005"/>
          </a:xfrm>
          <a:prstGeom prst="rect">
            <a:avLst/>
          </a:prstGeom>
        </p:spPr>
        <p:txBody>
          <a:bodyPr lIns="0" tIns="0" rIns="0" bIns="0" rtlCol="0" anchor="t">
            <a:spAutoFit/>
          </a:bodyPr>
          <a:lstStyle/>
          <a:p>
            <a:pPr>
              <a:lnSpc>
                <a:spcPts val="8959"/>
              </a:lnSpc>
            </a:pPr>
            <a:r>
              <a:rPr lang="en-US" sz="6399" dirty="0">
                <a:solidFill>
                  <a:srgbClr val="109B7F"/>
                </a:solidFill>
                <a:latin typeface="Peace Sans"/>
                <a:ea typeface="Peace Sans"/>
                <a:cs typeface="Peace Sans"/>
                <a:sym typeface="Peace Sans"/>
              </a:rPr>
              <a:t>Heart-on-a-chip (heart cells)</a:t>
            </a:r>
          </a:p>
          <a:p>
            <a:pPr>
              <a:lnSpc>
                <a:spcPts val="8959"/>
              </a:lnSpc>
            </a:pPr>
            <a:endParaRPr lang="en-US" sz="6399" dirty="0">
              <a:solidFill>
                <a:srgbClr val="109B7F"/>
              </a:solidFill>
              <a:latin typeface="Peace Sans"/>
              <a:ea typeface="Peace Sans"/>
              <a:cs typeface="Peace Sans"/>
              <a:sym typeface="Peace Sans"/>
            </a:endParaRPr>
          </a:p>
        </p:txBody>
      </p:sp>
      <p:sp>
        <p:nvSpPr>
          <p:cNvPr id="12" name="TextBox 12">
            <a:extLst>
              <a:ext uri="{FF2B5EF4-FFF2-40B4-BE49-F238E27FC236}">
                <a16:creationId xmlns:a16="http://schemas.microsoft.com/office/drawing/2014/main" id="{3CECE0AC-622D-C2E1-F384-DB4BD7D4310F}"/>
              </a:ext>
            </a:extLst>
          </p:cNvPr>
          <p:cNvSpPr txBox="1"/>
          <p:nvPr/>
        </p:nvSpPr>
        <p:spPr>
          <a:xfrm>
            <a:off x="1016668" y="2781300"/>
            <a:ext cx="14089947" cy="5539978"/>
          </a:xfrm>
          <a:prstGeom prst="rect">
            <a:avLst/>
          </a:prstGeom>
        </p:spPr>
        <p:txBody>
          <a:bodyPr lIns="0" tIns="0" rIns="0" bIns="0" rtlCol="0" anchor="t">
            <a:spAutoFit/>
          </a:bodyPr>
          <a:lstStyle/>
          <a:p>
            <a:r>
              <a:rPr lang="en-GB" sz="2400" dirty="0"/>
              <a:t>Key idea: A tiny device with beating human heart cells and flowing nutrients; sensors track the beat.</a:t>
            </a:r>
          </a:p>
          <a:p>
            <a:endParaRPr lang="en-GB" sz="2400" dirty="0"/>
          </a:p>
          <a:p>
            <a:r>
              <a:rPr lang="en-GB" sz="2400" dirty="0"/>
              <a:t>Shows: </a:t>
            </a:r>
          </a:p>
          <a:p>
            <a:pPr marL="342900" indent="-342900">
              <a:buFont typeface="Arial" panose="020B0604020202020204" pitchFamily="34" charset="0"/>
              <a:buChar char="•"/>
            </a:pPr>
            <a:r>
              <a:rPr lang="en-GB" sz="2400" dirty="0"/>
              <a:t>beat rate </a:t>
            </a:r>
          </a:p>
          <a:p>
            <a:pPr marL="342900" indent="-342900">
              <a:buFont typeface="Arial" panose="020B0604020202020204" pitchFamily="34" charset="0"/>
              <a:buChar char="•"/>
            </a:pPr>
            <a:r>
              <a:rPr lang="en-GB" sz="2400" dirty="0"/>
              <a:t>rhythm (too fast/slow/uneven?) </a:t>
            </a:r>
          </a:p>
          <a:p>
            <a:pPr marL="342900" indent="-342900">
              <a:buFont typeface="Arial" panose="020B0604020202020204" pitchFamily="34" charset="0"/>
              <a:buChar char="•"/>
            </a:pPr>
            <a:r>
              <a:rPr lang="en-GB" sz="2400" dirty="0"/>
              <a:t>Contractions and relaxation</a:t>
            </a:r>
          </a:p>
          <a:p>
            <a:pPr marL="342900" indent="-342900">
              <a:buFont typeface="Arial" panose="020B0604020202020204" pitchFamily="34" charset="0"/>
              <a:buChar char="•"/>
            </a:pPr>
            <a:r>
              <a:rPr lang="en-GB" sz="2400" dirty="0"/>
              <a:t>dose‑response</a:t>
            </a:r>
          </a:p>
          <a:p>
            <a:endParaRPr lang="en-GB" sz="2400" dirty="0"/>
          </a:p>
          <a:p>
            <a:r>
              <a:rPr lang="en-GB" sz="2400" dirty="0"/>
              <a:t>Great for: energy drinks, cough/cold meds, and cardio‑active medicines.</a:t>
            </a:r>
          </a:p>
          <a:p>
            <a:endParaRPr lang="en-GB" sz="2400" dirty="0"/>
          </a:p>
          <a:p>
            <a:r>
              <a:rPr lang="en-GB" sz="2400" dirty="0"/>
              <a:t>One limit: It’s a piece of the heart — pair with other human data for the bigger picture.</a:t>
            </a:r>
          </a:p>
          <a:p>
            <a:endParaRPr lang="en-GB" sz="2400" dirty="0"/>
          </a:p>
          <a:p>
            <a:r>
              <a:rPr lang="en-GB" sz="2400" dirty="0"/>
              <a:t>This helps because… it reveals if a substance changes the human heartbeat.</a:t>
            </a:r>
          </a:p>
          <a:p>
            <a:endParaRPr lang="en-GB" sz="2400" dirty="0"/>
          </a:p>
          <a:p>
            <a:r>
              <a:rPr lang="en-GB" sz="2400" dirty="0"/>
              <a:t>Where would you place heart‑on‑a‑chip in a test plan — first, second, or later? Why?</a:t>
            </a:r>
          </a:p>
        </p:txBody>
      </p:sp>
      <p:grpSp>
        <p:nvGrpSpPr>
          <p:cNvPr id="17" name="Group 17">
            <a:extLst>
              <a:ext uri="{FF2B5EF4-FFF2-40B4-BE49-F238E27FC236}">
                <a16:creationId xmlns:a16="http://schemas.microsoft.com/office/drawing/2014/main" id="{B838E4A9-84EA-6581-AC99-6D014C006209}"/>
              </a:ext>
            </a:extLst>
          </p:cNvPr>
          <p:cNvGrpSpPr/>
          <p:nvPr/>
        </p:nvGrpSpPr>
        <p:grpSpPr>
          <a:xfrm>
            <a:off x="16566309" y="335709"/>
            <a:ext cx="1385982" cy="1385982"/>
            <a:chOff x="0" y="0"/>
            <a:chExt cx="812800" cy="812800"/>
          </a:xfrm>
        </p:grpSpPr>
        <p:sp>
          <p:nvSpPr>
            <p:cNvPr id="18" name="Freeform 18">
              <a:extLst>
                <a:ext uri="{FF2B5EF4-FFF2-40B4-BE49-F238E27FC236}">
                  <a16:creationId xmlns:a16="http://schemas.microsoft.com/office/drawing/2014/main" id="{48B458E4-566E-3A3E-989E-029972B09F7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56024" t="-54209" r="-53195" b="-55010"/>
              </a:stretch>
            </a:blipFill>
          </p:spPr>
          <p:txBody>
            <a:bodyPr/>
            <a:lstStyle/>
            <a:p>
              <a:endParaRPr lang="en-GB"/>
            </a:p>
          </p:txBody>
        </p:sp>
      </p:grpSp>
    </p:spTree>
    <p:extLst>
      <p:ext uri="{BB962C8B-B14F-4D97-AF65-F5344CB8AC3E}">
        <p14:creationId xmlns:p14="http://schemas.microsoft.com/office/powerpoint/2010/main" val="1200030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ECF0F1"/>
        </a:solidFill>
        <a:effectLst/>
      </p:bgPr>
    </p:bg>
    <p:spTree>
      <p:nvGrpSpPr>
        <p:cNvPr id="1" name="">
          <a:extLst>
            <a:ext uri="{FF2B5EF4-FFF2-40B4-BE49-F238E27FC236}">
              <a16:creationId xmlns:a16="http://schemas.microsoft.com/office/drawing/2014/main" id="{C6F2735C-D3E4-08AC-5996-9833F2A9BEC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C8C6976-234D-1866-1A57-9175EACCE617}"/>
              </a:ext>
            </a:extLst>
          </p:cNvPr>
          <p:cNvSpPr/>
          <p:nvPr/>
        </p:nvSpPr>
        <p:spPr>
          <a:xfrm>
            <a:off x="16821599" y="590999"/>
            <a:ext cx="875402" cy="875402"/>
          </a:xfrm>
          <a:custGeom>
            <a:avLst/>
            <a:gdLst/>
            <a:ahLst/>
            <a:cxnLst/>
            <a:rect l="l" t="t" r="r" b="b"/>
            <a:pathLst>
              <a:path w="875402" h="875402">
                <a:moveTo>
                  <a:pt x="0" y="0"/>
                </a:moveTo>
                <a:lnTo>
                  <a:pt x="875402" y="0"/>
                </a:lnTo>
                <a:lnTo>
                  <a:pt x="875402" y="875402"/>
                </a:lnTo>
                <a:lnTo>
                  <a:pt x="0" y="87540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TextBox 3">
            <a:extLst>
              <a:ext uri="{FF2B5EF4-FFF2-40B4-BE49-F238E27FC236}">
                <a16:creationId xmlns:a16="http://schemas.microsoft.com/office/drawing/2014/main" id="{2ACF1EA7-C3BB-5683-E9F1-45A31A6AC506}"/>
              </a:ext>
            </a:extLst>
          </p:cNvPr>
          <p:cNvSpPr txBox="1"/>
          <p:nvPr/>
        </p:nvSpPr>
        <p:spPr>
          <a:xfrm>
            <a:off x="1028700" y="905847"/>
            <a:ext cx="13966977" cy="2266005"/>
          </a:xfrm>
          <a:prstGeom prst="rect">
            <a:avLst/>
          </a:prstGeom>
        </p:spPr>
        <p:txBody>
          <a:bodyPr lIns="0" tIns="0" rIns="0" bIns="0" rtlCol="0" anchor="t">
            <a:spAutoFit/>
          </a:bodyPr>
          <a:lstStyle/>
          <a:p>
            <a:pPr>
              <a:lnSpc>
                <a:spcPts val="8959"/>
              </a:lnSpc>
            </a:pPr>
            <a:r>
              <a:rPr lang="en-US" sz="6399" dirty="0">
                <a:solidFill>
                  <a:srgbClr val="109B7F"/>
                </a:solidFill>
                <a:latin typeface="Peace Sans"/>
                <a:ea typeface="Peace Sans"/>
                <a:cs typeface="Peace Sans"/>
                <a:sym typeface="Peace Sans"/>
              </a:rPr>
              <a:t>How these methods answer real questions</a:t>
            </a:r>
          </a:p>
        </p:txBody>
      </p:sp>
      <p:sp>
        <p:nvSpPr>
          <p:cNvPr id="12" name="TextBox 12">
            <a:extLst>
              <a:ext uri="{FF2B5EF4-FFF2-40B4-BE49-F238E27FC236}">
                <a16:creationId xmlns:a16="http://schemas.microsoft.com/office/drawing/2014/main" id="{4B09F450-E415-4A37-0656-E7D49E22F97E}"/>
              </a:ext>
            </a:extLst>
          </p:cNvPr>
          <p:cNvSpPr txBox="1"/>
          <p:nvPr/>
        </p:nvSpPr>
        <p:spPr>
          <a:xfrm>
            <a:off x="1028700" y="3543300"/>
            <a:ext cx="14089947" cy="3323987"/>
          </a:xfrm>
          <a:prstGeom prst="rect">
            <a:avLst/>
          </a:prstGeom>
        </p:spPr>
        <p:txBody>
          <a:bodyPr lIns="0" tIns="0" rIns="0" bIns="0" rtlCol="0" anchor="t">
            <a:spAutoFit/>
          </a:bodyPr>
          <a:lstStyle/>
          <a:p>
            <a:r>
              <a:rPr lang="en-GB" sz="2400" dirty="0"/>
              <a:t>Irritation? → Start with Lab‑grown skin; add a quick permeation check; model absorption if needed.</a:t>
            </a:r>
          </a:p>
          <a:p>
            <a:endParaRPr lang="en-GB" sz="2400" dirty="0"/>
          </a:p>
          <a:p>
            <a:r>
              <a:rPr lang="en-GB" sz="2400" dirty="0"/>
              <a:t>Liver safety? → Start with Liver organoids; add PBPK/in‑silico modelling; consider kidney/gut models next.</a:t>
            </a:r>
          </a:p>
          <a:p>
            <a:endParaRPr lang="en-GB" sz="2400" dirty="0"/>
          </a:p>
          <a:p>
            <a:r>
              <a:rPr lang="en-GB" sz="2400" dirty="0"/>
              <a:t>Heartbeat? → Start with Heart‑on‑a‑chip; confirm across doses; add modelling</a:t>
            </a:r>
          </a:p>
          <a:p>
            <a:endParaRPr lang="en-GB" sz="2400" dirty="0"/>
          </a:p>
          <a:p>
            <a:r>
              <a:rPr lang="en-GB" sz="2400" dirty="0"/>
              <a:t>Task (2‑min): Pick one scenario and choose a 2‑step human‑first pipeline. Finish the sentence:</a:t>
            </a:r>
          </a:p>
          <a:p>
            <a:endParaRPr lang="en-GB" sz="2400" dirty="0"/>
          </a:p>
          <a:p>
            <a:r>
              <a:rPr lang="en-GB" sz="2400" dirty="0"/>
              <a:t>“We’d start with __  then ___ because ___.”</a:t>
            </a:r>
          </a:p>
        </p:txBody>
      </p:sp>
      <p:grpSp>
        <p:nvGrpSpPr>
          <p:cNvPr id="17" name="Group 17">
            <a:extLst>
              <a:ext uri="{FF2B5EF4-FFF2-40B4-BE49-F238E27FC236}">
                <a16:creationId xmlns:a16="http://schemas.microsoft.com/office/drawing/2014/main" id="{497A219E-176C-A39C-7A49-6254340B6ACD}"/>
              </a:ext>
            </a:extLst>
          </p:cNvPr>
          <p:cNvGrpSpPr/>
          <p:nvPr/>
        </p:nvGrpSpPr>
        <p:grpSpPr>
          <a:xfrm>
            <a:off x="16566309" y="335709"/>
            <a:ext cx="1385982" cy="1385982"/>
            <a:chOff x="0" y="0"/>
            <a:chExt cx="812800" cy="812800"/>
          </a:xfrm>
        </p:grpSpPr>
        <p:sp>
          <p:nvSpPr>
            <p:cNvPr id="18" name="Freeform 18">
              <a:extLst>
                <a:ext uri="{FF2B5EF4-FFF2-40B4-BE49-F238E27FC236}">
                  <a16:creationId xmlns:a16="http://schemas.microsoft.com/office/drawing/2014/main" id="{16175ADB-C06F-9B55-5036-6E3F8049AA0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56024" t="-54209" r="-53195" b="-55010"/>
              </a:stretch>
            </a:blipFill>
          </p:spPr>
          <p:txBody>
            <a:bodyPr/>
            <a:lstStyle/>
            <a:p>
              <a:endParaRPr lang="en-GB"/>
            </a:p>
          </p:txBody>
        </p:sp>
      </p:grpSp>
    </p:spTree>
    <p:extLst>
      <p:ext uri="{BB962C8B-B14F-4D97-AF65-F5344CB8AC3E}">
        <p14:creationId xmlns:p14="http://schemas.microsoft.com/office/powerpoint/2010/main" val="38035112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ECF0F1"/>
        </a:solidFill>
        <a:effectLst/>
      </p:bgPr>
    </p:bg>
    <p:spTree>
      <p:nvGrpSpPr>
        <p:cNvPr id="1" name=""/>
        <p:cNvGrpSpPr/>
        <p:nvPr/>
      </p:nvGrpSpPr>
      <p:grpSpPr>
        <a:xfrm>
          <a:off x="0" y="0"/>
          <a:ext cx="0" cy="0"/>
          <a:chOff x="0" y="0"/>
          <a:chExt cx="0" cy="0"/>
        </a:xfrm>
      </p:grpSpPr>
      <p:sp>
        <p:nvSpPr>
          <p:cNvPr id="2" name="Freeform 2"/>
          <p:cNvSpPr/>
          <p:nvPr/>
        </p:nvSpPr>
        <p:spPr>
          <a:xfrm>
            <a:off x="16821599" y="590999"/>
            <a:ext cx="875402" cy="875402"/>
          </a:xfrm>
          <a:custGeom>
            <a:avLst/>
            <a:gdLst/>
            <a:ahLst/>
            <a:cxnLst/>
            <a:rect l="l" t="t" r="r" b="b"/>
            <a:pathLst>
              <a:path w="875402" h="875402">
                <a:moveTo>
                  <a:pt x="0" y="0"/>
                </a:moveTo>
                <a:lnTo>
                  <a:pt x="875402" y="0"/>
                </a:lnTo>
                <a:lnTo>
                  <a:pt x="875402" y="875402"/>
                </a:lnTo>
                <a:lnTo>
                  <a:pt x="0" y="87540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TextBox 3"/>
          <p:cNvSpPr txBox="1"/>
          <p:nvPr/>
        </p:nvSpPr>
        <p:spPr>
          <a:xfrm>
            <a:off x="1028700" y="914400"/>
            <a:ext cx="14231769" cy="2200793"/>
          </a:xfrm>
          <a:prstGeom prst="rect">
            <a:avLst/>
          </a:prstGeom>
        </p:spPr>
        <p:txBody>
          <a:bodyPr lIns="0" tIns="0" rIns="0" bIns="0" rtlCol="0" anchor="t">
            <a:spAutoFit/>
          </a:bodyPr>
          <a:lstStyle/>
          <a:p>
            <a:pPr algn="l">
              <a:lnSpc>
                <a:spcPts val="8883"/>
              </a:lnSpc>
            </a:pPr>
            <a:r>
              <a:rPr lang="en-US" sz="6345">
                <a:solidFill>
                  <a:srgbClr val="109B7F"/>
                </a:solidFill>
                <a:latin typeface="Peace Sans"/>
                <a:ea typeface="Peace Sans"/>
                <a:cs typeface="Peace Sans"/>
                <a:sym typeface="Peace Sans"/>
              </a:rPr>
              <a:t>Applications :  </a:t>
            </a:r>
          </a:p>
          <a:p>
            <a:pPr algn="l">
              <a:lnSpc>
                <a:spcPts val="8883"/>
              </a:lnSpc>
            </a:pPr>
            <a:r>
              <a:rPr lang="en-US" sz="6345">
                <a:solidFill>
                  <a:srgbClr val="109B7F"/>
                </a:solidFill>
                <a:latin typeface="Peace Sans"/>
                <a:ea typeface="Peace Sans"/>
                <a:cs typeface="Peace Sans"/>
                <a:sym typeface="Peace Sans"/>
              </a:rPr>
              <a:t>Multi-Organ Interaction Studies</a:t>
            </a:r>
          </a:p>
        </p:txBody>
      </p:sp>
      <p:grpSp>
        <p:nvGrpSpPr>
          <p:cNvPr id="4" name="Group 4"/>
          <p:cNvGrpSpPr/>
          <p:nvPr/>
        </p:nvGrpSpPr>
        <p:grpSpPr>
          <a:xfrm>
            <a:off x="1237121" y="5533535"/>
            <a:ext cx="965099" cy="499841"/>
            <a:chOff x="0" y="0"/>
            <a:chExt cx="254183" cy="131645"/>
          </a:xfrm>
        </p:grpSpPr>
        <p:sp>
          <p:nvSpPr>
            <p:cNvPr id="5" name="Freeform 5"/>
            <p:cNvSpPr/>
            <p:nvPr/>
          </p:nvSpPr>
          <p:spPr>
            <a:xfrm>
              <a:off x="0" y="0"/>
              <a:ext cx="254182" cy="131645"/>
            </a:xfrm>
            <a:custGeom>
              <a:avLst/>
              <a:gdLst/>
              <a:ahLst/>
              <a:cxnLst/>
              <a:rect l="l" t="t" r="r" b="b"/>
              <a:pathLst>
                <a:path w="254182" h="131645">
                  <a:moveTo>
                    <a:pt x="65823" y="0"/>
                  </a:moveTo>
                  <a:lnTo>
                    <a:pt x="188360" y="0"/>
                  </a:lnTo>
                  <a:cubicBezTo>
                    <a:pt x="224713" y="0"/>
                    <a:pt x="254182" y="29470"/>
                    <a:pt x="254182" y="65823"/>
                  </a:cubicBezTo>
                  <a:lnTo>
                    <a:pt x="254182" y="65823"/>
                  </a:lnTo>
                  <a:cubicBezTo>
                    <a:pt x="254182" y="83280"/>
                    <a:pt x="247248" y="100022"/>
                    <a:pt x="234903" y="112366"/>
                  </a:cubicBezTo>
                  <a:cubicBezTo>
                    <a:pt x="222559" y="124710"/>
                    <a:pt x="205817" y="131645"/>
                    <a:pt x="188360" y="131645"/>
                  </a:cubicBezTo>
                  <a:lnTo>
                    <a:pt x="65823" y="131645"/>
                  </a:lnTo>
                  <a:cubicBezTo>
                    <a:pt x="48365" y="131645"/>
                    <a:pt x="31623" y="124710"/>
                    <a:pt x="19279" y="112366"/>
                  </a:cubicBezTo>
                  <a:cubicBezTo>
                    <a:pt x="6935" y="100022"/>
                    <a:pt x="0" y="83280"/>
                    <a:pt x="0" y="65823"/>
                  </a:cubicBezTo>
                  <a:lnTo>
                    <a:pt x="0" y="65823"/>
                  </a:lnTo>
                  <a:cubicBezTo>
                    <a:pt x="0" y="48365"/>
                    <a:pt x="6935" y="31623"/>
                    <a:pt x="19279" y="19279"/>
                  </a:cubicBezTo>
                  <a:cubicBezTo>
                    <a:pt x="31623" y="6935"/>
                    <a:pt x="48365" y="0"/>
                    <a:pt x="65823" y="0"/>
                  </a:cubicBezTo>
                  <a:close/>
                </a:path>
              </a:pathLst>
            </a:custGeom>
            <a:solidFill>
              <a:srgbClr val="109B7F"/>
            </a:solidFill>
          </p:spPr>
          <p:txBody>
            <a:bodyPr/>
            <a:lstStyle/>
            <a:p>
              <a:endParaRPr lang="en-GB"/>
            </a:p>
          </p:txBody>
        </p:sp>
        <p:sp>
          <p:nvSpPr>
            <p:cNvPr id="6" name="TextBox 6"/>
            <p:cNvSpPr txBox="1"/>
            <p:nvPr/>
          </p:nvSpPr>
          <p:spPr>
            <a:xfrm>
              <a:off x="0" y="-38100"/>
              <a:ext cx="254183" cy="169745"/>
            </a:xfrm>
            <a:prstGeom prst="rect">
              <a:avLst/>
            </a:prstGeom>
          </p:spPr>
          <p:txBody>
            <a:bodyPr lIns="50800" tIns="50800" rIns="50800" bIns="50800" rtlCol="0" anchor="ctr"/>
            <a:lstStyle/>
            <a:p>
              <a:pPr algn="ctr">
                <a:lnSpc>
                  <a:spcPts val="2659"/>
                </a:lnSpc>
              </a:pPr>
              <a:endParaRPr/>
            </a:p>
          </p:txBody>
        </p:sp>
      </p:grpSp>
      <p:sp>
        <p:nvSpPr>
          <p:cNvPr id="7" name="AutoShape 7"/>
          <p:cNvSpPr/>
          <p:nvPr/>
        </p:nvSpPr>
        <p:spPr>
          <a:xfrm>
            <a:off x="1539421" y="5783455"/>
            <a:ext cx="360498" cy="0"/>
          </a:xfrm>
          <a:prstGeom prst="line">
            <a:avLst/>
          </a:prstGeom>
          <a:ln w="38100" cap="flat">
            <a:solidFill>
              <a:srgbClr val="FFFFFF"/>
            </a:solidFill>
            <a:prstDash val="solid"/>
            <a:headEnd type="none" w="sm" len="sm"/>
            <a:tailEnd type="arrow" w="med" len="sm"/>
          </a:ln>
        </p:spPr>
        <p:txBody>
          <a:bodyPr/>
          <a:lstStyle/>
          <a:p>
            <a:endParaRPr lang="en-GB"/>
          </a:p>
        </p:txBody>
      </p:sp>
      <p:grpSp>
        <p:nvGrpSpPr>
          <p:cNvPr id="8" name="Group 8"/>
          <p:cNvGrpSpPr/>
          <p:nvPr/>
        </p:nvGrpSpPr>
        <p:grpSpPr>
          <a:xfrm>
            <a:off x="1237121" y="6545137"/>
            <a:ext cx="965099" cy="499841"/>
            <a:chOff x="0" y="0"/>
            <a:chExt cx="254183" cy="131645"/>
          </a:xfrm>
        </p:grpSpPr>
        <p:sp>
          <p:nvSpPr>
            <p:cNvPr id="9" name="Freeform 9"/>
            <p:cNvSpPr/>
            <p:nvPr/>
          </p:nvSpPr>
          <p:spPr>
            <a:xfrm>
              <a:off x="0" y="0"/>
              <a:ext cx="254182" cy="131645"/>
            </a:xfrm>
            <a:custGeom>
              <a:avLst/>
              <a:gdLst/>
              <a:ahLst/>
              <a:cxnLst/>
              <a:rect l="l" t="t" r="r" b="b"/>
              <a:pathLst>
                <a:path w="254182" h="131645">
                  <a:moveTo>
                    <a:pt x="65823" y="0"/>
                  </a:moveTo>
                  <a:lnTo>
                    <a:pt x="188360" y="0"/>
                  </a:lnTo>
                  <a:cubicBezTo>
                    <a:pt x="224713" y="0"/>
                    <a:pt x="254182" y="29470"/>
                    <a:pt x="254182" y="65823"/>
                  </a:cubicBezTo>
                  <a:lnTo>
                    <a:pt x="254182" y="65823"/>
                  </a:lnTo>
                  <a:cubicBezTo>
                    <a:pt x="254182" y="83280"/>
                    <a:pt x="247248" y="100022"/>
                    <a:pt x="234903" y="112366"/>
                  </a:cubicBezTo>
                  <a:cubicBezTo>
                    <a:pt x="222559" y="124710"/>
                    <a:pt x="205817" y="131645"/>
                    <a:pt x="188360" y="131645"/>
                  </a:cubicBezTo>
                  <a:lnTo>
                    <a:pt x="65823" y="131645"/>
                  </a:lnTo>
                  <a:cubicBezTo>
                    <a:pt x="48365" y="131645"/>
                    <a:pt x="31623" y="124710"/>
                    <a:pt x="19279" y="112366"/>
                  </a:cubicBezTo>
                  <a:cubicBezTo>
                    <a:pt x="6935" y="100022"/>
                    <a:pt x="0" y="83280"/>
                    <a:pt x="0" y="65823"/>
                  </a:cubicBezTo>
                  <a:lnTo>
                    <a:pt x="0" y="65823"/>
                  </a:lnTo>
                  <a:cubicBezTo>
                    <a:pt x="0" y="48365"/>
                    <a:pt x="6935" y="31623"/>
                    <a:pt x="19279" y="19279"/>
                  </a:cubicBezTo>
                  <a:cubicBezTo>
                    <a:pt x="31623" y="6935"/>
                    <a:pt x="48365" y="0"/>
                    <a:pt x="65823" y="0"/>
                  </a:cubicBezTo>
                  <a:close/>
                </a:path>
              </a:pathLst>
            </a:custGeom>
            <a:solidFill>
              <a:srgbClr val="109B7F"/>
            </a:solidFill>
          </p:spPr>
          <p:txBody>
            <a:bodyPr/>
            <a:lstStyle/>
            <a:p>
              <a:endParaRPr lang="en-GB"/>
            </a:p>
          </p:txBody>
        </p:sp>
        <p:sp>
          <p:nvSpPr>
            <p:cNvPr id="10" name="TextBox 10"/>
            <p:cNvSpPr txBox="1"/>
            <p:nvPr/>
          </p:nvSpPr>
          <p:spPr>
            <a:xfrm>
              <a:off x="0" y="-38100"/>
              <a:ext cx="254183" cy="169745"/>
            </a:xfrm>
            <a:prstGeom prst="rect">
              <a:avLst/>
            </a:prstGeom>
          </p:spPr>
          <p:txBody>
            <a:bodyPr lIns="50800" tIns="50800" rIns="50800" bIns="50800" rtlCol="0" anchor="ctr"/>
            <a:lstStyle/>
            <a:p>
              <a:pPr algn="ctr">
                <a:lnSpc>
                  <a:spcPts val="2659"/>
                </a:lnSpc>
              </a:pPr>
              <a:endParaRPr/>
            </a:p>
          </p:txBody>
        </p:sp>
      </p:grpSp>
      <p:sp>
        <p:nvSpPr>
          <p:cNvPr id="11" name="AutoShape 11"/>
          <p:cNvSpPr/>
          <p:nvPr/>
        </p:nvSpPr>
        <p:spPr>
          <a:xfrm>
            <a:off x="1567270" y="6795057"/>
            <a:ext cx="360498" cy="0"/>
          </a:xfrm>
          <a:prstGeom prst="line">
            <a:avLst/>
          </a:prstGeom>
          <a:ln w="38100" cap="flat">
            <a:solidFill>
              <a:srgbClr val="FFFFFF"/>
            </a:solidFill>
            <a:prstDash val="solid"/>
            <a:headEnd type="none" w="sm" len="sm"/>
            <a:tailEnd type="arrow" w="med" len="sm"/>
          </a:ln>
        </p:spPr>
        <p:txBody>
          <a:bodyPr/>
          <a:lstStyle/>
          <a:p>
            <a:endParaRPr lang="en-GB"/>
          </a:p>
        </p:txBody>
      </p:sp>
      <p:sp>
        <p:nvSpPr>
          <p:cNvPr id="12" name="TextBox 12"/>
          <p:cNvSpPr txBox="1"/>
          <p:nvPr/>
        </p:nvSpPr>
        <p:spPr>
          <a:xfrm>
            <a:off x="2381953" y="4444639"/>
            <a:ext cx="14737390" cy="3259290"/>
          </a:xfrm>
          <a:prstGeom prst="rect">
            <a:avLst/>
          </a:prstGeom>
        </p:spPr>
        <p:txBody>
          <a:bodyPr lIns="0" tIns="0" rIns="0" bIns="0" rtlCol="0" anchor="t">
            <a:spAutoFit/>
          </a:bodyPr>
          <a:lstStyle/>
          <a:p>
            <a:pPr algn="l">
              <a:lnSpc>
                <a:spcPts val="3219"/>
              </a:lnSpc>
              <a:spcBef>
                <a:spcPct val="0"/>
              </a:spcBef>
            </a:pPr>
            <a:endParaRPr dirty="0"/>
          </a:p>
          <a:p>
            <a:pPr algn="l">
              <a:lnSpc>
                <a:spcPts val="3079"/>
              </a:lnSpc>
              <a:spcBef>
                <a:spcPct val="0"/>
              </a:spcBef>
            </a:pPr>
            <a:r>
              <a:rPr lang="en-US" sz="2199" b="1" i="1" dirty="0">
                <a:solidFill>
                  <a:srgbClr val="000000"/>
                </a:solidFill>
                <a:latin typeface="Roboto Bold Italics"/>
                <a:ea typeface="Roboto Bold Italics"/>
                <a:cs typeface="Roboto Bold Italics"/>
                <a:sym typeface="Roboto Bold Italics"/>
              </a:rPr>
              <a:t>Organs-on-chips can be linked to study complex interactions between different organs.</a:t>
            </a:r>
          </a:p>
          <a:p>
            <a:pPr algn="l">
              <a:lnSpc>
                <a:spcPts val="3079"/>
              </a:lnSpc>
              <a:spcBef>
                <a:spcPct val="0"/>
              </a:spcBef>
            </a:pPr>
            <a:endParaRPr lang="en-US" sz="2199" b="1" i="1" dirty="0">
              <a:solidFill>
                <a:srgbClr val="000000"/>
              </a:solidFill>
              <a:latin typeface="Roboto Bold Italics"/>
              <a:ea typeface="Roboto Bold Italics"/>
              <a:cs typeface="Roboto Bold Italics"/>
              <a:sym typeface="Roboto Bold Italics"/>
            </a:endParaRPr>
          </a:p>
          <a:p>
            <a:pPr algn="l">
              <a:lnSpc>
                <a:spcPts val="2659"/>
              </a:lnSpc>
              <a:spcBef>
                <a:spcPct val="0"/>
              </a:spcBef>
            </a:pPr>
            <a:r>
              <a:rPr lang="en-US" sz="1899" dirty="0">
                <a:solidFill>
                  <a:srgbClr val="000000"/>
                </a:solidFill>
                <a:latin typeface="Canva Sans"/>
                <a:ea typeface="Canva Sans"/>
                <a:cs typeface="Canva Sans"/>
                <a:sym typeface="Canva Sans"/>
              </a:rPr>
              <a:t>Body-on-a-Chip: Integrated systems simulate multiple organ interactions, such as liver metabolism affecting heart toxicity.</a:t>
            </a:r>
          </a:p>
          <a:p>
            <a:pPr algn="l">
              <a:lnSpc>
                <a:spcPts val="2659"/>
              </a:lnSpc>
              <a:spcBef>
                <a:spcPct val="0"/>
              </a:spcBef>
            </a:pPr>
            <a:endParaRPr lang="en-US" sz="1899" dirty="0">
              <a:solidFill>
                <a:srgbClr val="000000"/>
              </a:solidFill>
              <a:latin typeface="Canva Sans"/>
              <a:ea typeface="Canva Sans"/>
              <a:cs typeface="Canva Sans"/>
              <a:sym typeface="Canva Sans"/>
            </a:endParaRPr>
          </a:p>
          <a:p>
            <a:pPr algn="l">
              <a:lnSpc>
                <a:spcPts val="2659"/>
              </a:lnSpc>
              <a:spcBef>
                <a:spcPct val="0"/>
              </a:spcBef>
            </a:pPr>
            <a:endParaRPr lang="en-US" sz="1899" dirty="0">
              <a:solidFill>
                <a:srgbClr val="000000"/>
              </a:solidFill>
              <a:latin typeface="Canva Sans"/>
              <a:ea typeface="Canva Sans"/>
              <a:cs typeface="Canva Sans"/>
              <a:sym typeface="Canva Sans"/>
            </a:endParaRPr>
          </a:p>
          <a:p>
            <a:pPr algn="l">
              <a:lnSpc>
                <a:spcPts val="2659"/>
              </a:lnSpc>
              <a:spcBef>
                <a:spcPct val="0"/>
              </a:spcBef>
            </a:pPr>
            <a:r>
              <a:rPr lang="en-US" sz="1899" dirty="0">
                <a:solidFill>
                  <a:srgbClr val="000000"/>
                </a:solidFill>
                <a:latin typeface="Canva Sans"/>
                <a:ea typeface="Canva Sans"/>
                <a:cs typeface="Canva Sans"/>
                <a:sym typeface="Canva Sans"/>
              </a:rPr>
              <a:t>Good for: Multi-organ chips are used to study diseases that involve multiple organ systems, like diabetes.</a:t>
            </a:r>
          </a:p>
          <a:p>
            <a:pPr algn="l">
              <a:lnSpc>
                <a:spcPts val="2659"/>
              </a:lnSpc>
              <a:spcBef>
                <a:spcPct val="0"/>
              </a:spcBef>
            </a:pPr>
            <a:endParaRPr lang="en-US" sz="1899" dirty="0">
              <a:solidFill>
                <a:srgbClr val="000000"/>
              </a:solidFill>
              <a:latin typeface="Canva Sans"/>
              <a:ea typeface="Canva Sans"/>
              <a:cs typeface="Canva Sans"/>
              <a:sym typeface="Canva Sans"/>
            </a:endParaRPr>
          </a:p>
          <a:p>
            <a:pPr algn="l">
              <a:lnSpc>
                <a:spcPts val="2659"/>
              </a:lnSpc>
              <a:spcBef>
                <a:spcPct val="0"/>
              </a:spcBef>
            </a:pPr>
            <a:endParaRPr lang="en-US" sz="1899" dirty="0">
              <a:solidFill>
                <a:srgbClr val="000000"/>
              </a:solidFill>
              <a:latin typeface="Canva Sans"/>
              <a:ea typeface="Canva Sans"/>
              <a:cs typeface="Canva Sans"/>
              <a:sym typeface="Canva Sans"/>
            </a:endParaRPr>
          </a:p>
        </p:txBody>
      </p:sp>
      <p:grpSp>
        <p:nvGrpSpPr>
          <p:cNvPr id="13" name="Group 13"/>
          <p:cNvGrpSpPr/>
          <p:nvPr/>
        </p:nvGrpSpPr>
        <p:grpSpPr>
          <a:xfrm>
            <a:off x="16595253" y="239600"/>
            <a:ext cx="1385982" cy="1385982"/>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56024" t="-54209" r="-53195" b="-55010"/>
              </a:stretch>
            </a:blipFill>
          </p:spPr>
          <p:txBody>
            <a:bodyPr/>
            <a:lstStyle/>
            <a:p>
              <a:endParaRPr lang="en-GB"/>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9B7F"/>
        </a:solidFill>
        <a:effectLst/>
      </p:bgPr>
    </p:bg>
    <p:spTree>
      <p:nvGrpSpPr>
        <p:cNvPr id="1" name=""/>
        <p:cNvGrpSpPr/>
        <p:nvPr/>
      </p:nvGrpSpPr>
      <p:grpSpPr>
        <a:xfrm>
          <a:off x="0" y="0"/>
          <a:ext cx="0" cy="0"/>
          <a:chOff x="0" y="0"/>
          <a:chExt cx="0" cy="0"/>
        </a:xfrm>
      </p:grpSpPr>
      <p:grpSp>
        <p:nvGrpSpPr>
          <p:cNvPr id="2" name="Group 2"/>
          <p:cNvGrpSpPr/>
          <p:nvPr/>
        </p:nvGrpSpPr>
        <p:grpSpPr>
          <a:xfrm>
            <a:off x="-239596" y="3692383"/>
            <a:ext cx="18767191" cy="6696111"/>
            <a:chOff x="0" y="0"/>
            <a:chExt cx="4942799" cy="1763585"/>
          </a:xfrm>
        </p:grpSpPr>
        <p:sp>
          <p:nvSpPr>
            <p:cNvPr id="3" name="Freeform 3"/>
            <p:cNvSpPr/>
            <p:nvPr/>
          </p:nvSpPr>
          <p:spPr>
            <a:xfrm>
              <a:off x="0" y="0"/>
              <a:ext cx="4942799" cy="1763585"/>
            </a:xfrm>
            <a:custGeom>
              <a:avLst/>
              <a:gdLst/>
              <a:ahLst/>
              <a:cxnLst/>
              <a:rect l="l" t="t" r="r" b="b"/>
              <a:pathLst>
                <a:path w="4942799" h="1763585">
                  <a:moveTo>
                    <a:pt x="0" y="0"/>
                  </a:moveTo>
                  <a:lnTo>
                    <a:pt x="4942799" y="0"/>
                  </a:lnTo>
                  <a:lnTo>
                    <a:pt x="4942799" y="1763585"/>
                  </a:lnTo>
                  <a:lnTo>
                    <a:pt x="0" y="1763585"/>
                  </a:lnTo>
                  <a:close/>
                </a:path>
              </a:pathLst>
            </a:custGeom>
            <a:solidFill>
              <a:srgbClr val="ECF0F1"/>
            </a:solidFill>
          </p:spPr>
          <p:txBody>
            <a:bodyPr/>
            <a:lstStyle/>
            <a:p>
              <a:endParaRPr lang="en-GB"/>
            </a:p>
          </p:txBody>
        </p:sp>
        <p:sp>
          <p:nvSpPr>
            <p:cNvPr id="4" name="TextBox 4"/>
            <p:cNvSpPr txBox="1"/>
            <p:nvPr/>
          </p:nvSpPr>
          <p:spPr>
            <a:xfrm>
              <a:off x="0" y="-38100"/>
              <a:ext cx="4942799" cy="1801685"/>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985728" y="9722708"/>
            <a:ext cx="1331572" cy="1331572"/>
          </a:xfrm>
          <a:custGeom>
            <a:avLst/>
            <a:gdLst/>
            <a:ahLst/>
            <a:cxnLst/>
            <a:rect l="l" t="t" r="r" b="b"/>
            <a:pathLst>
              <a:path w="1331572" h="1331572">
                <a:moveTo>
                  <a:pt x="0" y="0"/>
                </a:moveTo>
                <a:lnTo>
                  <a:pt x="1331572" y="0"/>
                </a:lnTo>
                <a:lnTo>
                  <a:pt x="1331572" y="1331572"/>
                </a:lnTo>
                <a:lnTo>
                  <a:pt x="0" y="133157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 name="Freeform 6"/>
          <p:cNvSpPr/>
          <p:nvPr/>
        </p:nvSpPr>
        <p:spPr>
          <a:xfrm>
            <a:off x="15902355" y="9722708"/>
            <a:ext cx="1331572" cy="1331572"/>
          </a:xfrm>
          <a:custGeom>
            <a:avLst/>
            <a:gdLst/>
            <a:ahLst/>
            <a:cxnLst/>
            <a:rect l="l" t="t" r="r" b="b"/>
            <a:pathLst>
              <a:path w="1331572" h="1331572">
                <a:moveTo>
                  <a:pt x="0" y="0"/>
                </a:moveTo>
                <a:lnTo>
                  <a:pt x="1331572" y="0"/>
                </a:lnTo>
                <a:lnTo>
                  <a:pt x="1331572" y="1331572"/>
                </a:lnTo>
                <a:lnTo>
                  <a:pt x="0" y="133157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7" name="Group 7"/>
          <p:cNvGrpSpPr/>
          <p:nvPr/>
        </p:nvGrpSpPr>
        <p:grpSpPr>
          <a:xfrm>
            <a:off x="985728" y="5131702"/>
            <a:ext cx="4939590" cy="3462306"/>
            <a:chOff x="0" y="0"/>
            <a:chExt cx="1300962" cy="911883"/>
          </a:xfrm>
        </p:grpSpPr>
        <p:sp>
          <p:nvSpPr>
            <p:cNvPr id="8" name="Freeform 8"/>
            <p:cNvSpPr/>
            <p:nvPr/>
          </p:nvSpPr>
          <p:spPr>
            <a:xfrm>
              <a:off x="0" y="0"/>
              <a:ext cx="1300962" cy="911883"/>
            </a:xfrm>
            <a:custGeom>
              <a:avLst/>
              <a:gdLst/>
              <a:ahLst/>
              <a:cxnLst/>
              <a:rect l="l" t="t" r="r" b="b"/>
              <a:pathLst>
                <a:path w="1300962" h="911883">
                  <a:moveTo>
                    <a:pt x="79933" y="0"/>
                  </a:moveTo>
                  <a:lnTo>
                    <a:pt x="1221029" y="0"/>
                  </a:lnTo>
                  <a:cubicBezTo>
                    <a:pt x="1265175" y="0"/>
                    <a:pt x="1300962" y="35787"/>
                    <a:pt x="1300962" y="79933"/>
                  </a:cubicBezTo>
                  <a:lnTo>
                    <a:pt x="1300962" y="831950"/>
                  </a:lnTo>
                  <a:cubicBezTo>
                    <a:pt x="1300962" y="853149"/>
                    <a:pt x="1292540" y="873481"/>
                    <a:pt x="1277550" y="888471"/>
                  </a:cubicBezTo>
                  <a:cubicBezTo>
                    <a:pt x="1262560" y="903462"/>
                    <a:pt x="1242228" y="911883"/>
                    <a:pt x="1221029" y="911883"/>
                  </a:cubicBezTo>
                  <a:lnTo>
                    <a:pt x="79933" y="911883"/>
                  </a:lnTo>
                  <a:cubicBezTo>
                    <a:pt x="35787" y="911883"/>
                    <a:pt x="0" y="876096"/>
                    <a:pt x="0" y="831950"/>
                  </a:cubicBezTo>
                  <a:lnTo>
                    <a:pt x="0" y="79933"/>
                  </a:lnTo>
                  <a:cubicBezTo>
                    <a:pt x="0" y="58734"/>
                    <a:pt x="8422" y="38402"/>
                    <a:pt x="23412" y="23412"/>
                  </a:cubicBezTo>
                  <a:cubicBezTo>
                    <a:pt x="38402" y="8422"/>
                    <a:pt x="58734" y="0"/>
                    <a:pt x="79933" y="0"/>
                  </a:cubicBezTo>
                  <a:close/>
                </a:path>
              </a:pathLst>
            </a:custGeom>
            <a:solidFill>
              <a:srgbClr val="2782BF"/>
            </a:solidFill>
          </p:spPr>
          <p:txBody>
            <a:bodyPr/>
            <a:lstStyle/>
            <a:p>
              <a:endParaRPr lang="en-GB"/>
            </a:p>
          </p:txBody>
        </p:sp>
        <p:sp>
          <p:nvSpPr>
            <p:cNvPr id="9" name="TextBox 9"/>
            <p:cNvSpPr txBox="1"/>
            <p:nvPr/>
          </p:nvSpPr>
          <p:spPr>
            <a:xfrm>
              <a:off x="0" y="-38100"/>
              <a:ext cx="1300962" cy="949983"/>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6674205" y="5143500"/>
            <a:ext cx="4939590" cy="3462306"/>
            <a:chOff x="0" y="0"/>
            <a:chExt cx="1300962" cy="911883"/>
          </a:xfrm>
        </p:grpSpPr>
        <p:sp>
          <p:nvSpPr>
            <p:cNvPr id="11" name="Freeform 11"/>
            <p:cNvSpPr/>
            <p:nvPr/>
          </p:nvSpPr>
          <p:spPr>
            <a:xfrm>
              <a:off x="0" y="0"/>
              <a:ext cx="1300962" cy="911883"/>
            </a:xfrm>
            <a:custGeom>
              <a:avLst/>
              <a:gdLst/>
              <a:ahLst/>
              <a:cxnLst/>
              <a:rect l="l" t="t" r="r" b="b"/>
              <a:pathLst>
                <a:path w="1300962" h="911883">
                  <a:moveTo>
                    <a:pt x="79933" y="0"/>
                  </a:moveTo>
                  <a:lnTo>
                    <a:pt x="1221029" y="0"/>
                  </a:lnTo>
                  <a:cubicBezTo>
                    <a:pt x="1265175" y="0"/>
                    <a:pt x="1300962" y="35787"/>
                    <a:pt x="1300962" y="79933"/>
                  </a:cubicBezTo>
                  <a:lnTo>
                    <a:pt x="1300962" y="831950"/>
                  </a:lnTo>
                  <a:cubicBezTo>
                    <a:pt x="1300962" y="853149"/>
                    <a:pt x="1292540" y="873481"/>
                    <a:pt x="1277550" y="888471"/>
                  </a:cubicBezTo>
                  <a:cubicBezTo>
                    <a:pt x="1262560" y="903462"/>
                    <a:pt x="1242228" y="911883"/>
                    <a:pt x="1221029" y="911883"/>
                  </a:cubicBezTo>
                  <a:lnTo>
                    <a:pt x="79933" y="911883"/>
                  </a:lnTo>
                  <a:cubicBezTo>
                    <a:pt x="35787" y="911883"/>
                    <a:pt x="0" y="876096"/>
                    <a:pt x="0" y="831950"/>
                  </a:cubicBezTo>
                  <a:lnTo>
                    <a:pt x="0" y="79933"/>
                  </a:lnTo>
                  <a:cubicBezTo>
                    <a:pt x="0" y="58734"/>
                    <a:pt x="8422" y="38402"/>
                    <a:pt x="23412" y="23412"/>
                  </a:cubicBezTo>
                  <a:cubicBezTo>
                    <a:pt x="38402" y="8422"/>
                    <a:pt x="58734" y="0"/>
                    <a:pt x="79933" y="0"/>
                  </a:cubicBezTo>
                  <a:close/>
                </a:path>
              </a:pathLst>
            </a:custGeom>
            <a:solidFill>
              <a:srgbClr val="FFFFFF"/>
            </a:solidFill>
          </p:spPr>
          <p:txBody>
            <a:bodyPr/>
            <a:lstStyle/>
            <a:p>
              <a:endParaRPr lang="en-GB"/>
            </a:p>
          </p:txBody>
        </p:sp>
        <p:sp>
          <p:nvSpPr>
            <p:cNvPr id="12" name="TextBox 12"/>
            <p:cNvSpPr txBox="1"/>
            <p:nvPr/>
          </p:nvSpPr>
          <p:spPr>
            <a:xfrm>
              <a:off x="0" y="-38100"/>
              <a:ext cx="1300962" cy="949983"/>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340994" y="5703345"/>
            <a:ext cx="4229058" cy="2242820"/>
          </a:xfrm>
          <a:prstGeom prst="rect">
            <a:avLst/>
          </a:prstGeom>
        </p:spPr>
        <p:txBody>
          <a:bodyPr lIns="0" tIns="0" rIns="0" bIns="0" rtlCol="0" anchor="t">
            <a:spAutoFit/>
          </a:bodyPr>
          <a:lstStyle/>
          <a:p>
            <a:pPr algn="ctr">
              <a:lnSpc>
                <a:spcPts val="4480"/>
              </a:lnSpc>
            </a:pPr>
            <a:r>
              <a:rPr lang="en-US" sz="3200" b="1">
                <a:solidFill>
                  <a:srgbClr val="FFFFFF"/>
                </a:solidFill>
                <a:latin typeface="Roboto Bold"/>
                <a:ea typeface="Roboto Bold"/>
                <a:cs typeface="Roboto Bold"/>
                <a:sym typeface="Roboto Bold"/>
              </a:rPr>
              <a:t>ANIMAL SUFFERING IS COMPLETELY PREVENTABLE WITH MODERN SCIENCE</a:t>
            </a:r>
          </a:p>
        </p:txBody>
      </p:sp>
      <p:sp>
        <p:nvSpPr>
          <p:cNvPr id="14" name="TextBox 14"/>
          <p:cNvSpPr txBox="1"/>
          <p:nvPr/>
        </p:nvSpPr>
        <p:spPr>
          <a:xfrm>
            <a:off x="6760397" y="5442702"/>
            <a:ext cx="4767207" cy="2804795"/>
          </a:xfrm>
          <a:prstGeom prst="rect">
            <a:avLst/>
          </a:prstGeom>
        </p:spPr>
        <p:txBody>
          <a:bodyPr lIns="0" tIns="0" rIns="0" bIns="0" rtlCol="0" anchor="t">
            <a:spAutoFit/>
          </a:bodyPr>
          <a:lstStyle/>
          <a:p>
            <a:pPr algn="ctr">
              <a:lnSpc>
                <a:spcPts val="4480"/>
              </a:lnSpc>
            </a:pPr>
            <a:r>
              <a:rPr lang="en-US" sz="3200" b="1">
                <a:solidFill>
                  <a:srgbClr val="2782BF"/>
                </a:solidFill>
                <a:latin typeface="Roboto Bold"/>
                <a:ea typeface="Roboto Bold"/>
                <a:cs typeface="Roboto Bold"/>
                <a:sym typeface="Roboto Bold"/>
              </a:rPr>
              <a:t>HUMAN-RELEVANT MODELS PROTECT HUMANS FROM UNSAFE TOXINS BY PROVIDING  ACCURATE RESULTS.</a:t>
            </a:r>
          </a:p>
        </p:txBody>
      </p:sp>
      <p:sp>
        <p:nvSpPr>
          <p:cNvPr id="15" name="TextBox 15"/>
          <p:cNvSpPr txBox="1"/>
          <p:nvPr/>
        </p:nvSpPr>
        <p:spPr>
          <a:xfrm>
            <a:off x="434589" y="244311"/>
            <a:ext cx="16133552" cy="3197860"/>
          </a:xfrm>
          <a:prstGeom prst="rect">
            <a:avLst/>
          </a:prstGeom>
        </p:spPr>
        <p:txBody>
          <a:bodyPr lIns="0" tIns="0" rIns="0" bIns="0" rtlCol="0" anchor="t">
            <a:spAutoFit/>
          </a:bodyPr>
          <a:lstStyle/>
          <a:p>
            <a:pPr algn="l">
              <a:lnSpc>
                <a:spcPts val="8540"/>
              </a:lnSpc>
            </a:pPr>
            <a:r>
              <a:rPr lang="en-US" sz="6100" b="1">
                <a:solidFill>
                  <a:srgbClr val="FFFFFF"/>
                </a:solidFill>
                <a:latin typeface="Lato Heavy"/>
                <a:ea typeface="Lato Heavy"/>
                <a:cs typeface="Lato Heavy"/>
                <a:sym typeface="Lato Heavy"/>
              </a:rPr>
              <a:t>REPLICATING HUMAN CELL BIOLOGY IN NON-ANIMAL HUMAN-RELEVANT MODELS</a:t>
            </a:r>
          </a:p>
        </p:txBody>
      </p:sp>
      <p:grpSp>
        <p:nvGrpSpPr>
          <p:cNvPr id="16" name="Group 16"/>
          <p:cNvGrpSpPr/>
          <p:nvPr/>
        </p:nvGrpSpPr>
        <p:grpSpPr>
          <a:xfrm>
            <a:off x="12362682" y="5143500"/>
            <a:ext cx="4939590" cy="3462306"/>
            <a:chOff x="0" y="0"/>
            <a:chExt cx="1300962" cy="911883"/>
          </a:xfrm>
        </p:grpSpPr>
        <p:sp>
          <p:nvSpPr>
            <p:cNvPr id="17" name="Freeform 17"/>
            <p:cNvSpPr/>
            <p:nvPr/>
          </p:nvSpPr>
          <p:spPr>
            <a:xfrm>
              <a:off x="0" y="0"/>
              <a:ext cx="1300962" cy="911883"/>
            </a:xfrm>
            <a:custGeom>
              <a:avLst/>
              <a:gdLst/>
              <a:ahLst/>
              <a:cxnLst/>
              <a:rect l="l" t="t" r="r" b="b"/>
              <a:pathLst>
                <a:path w="1300962" h="911883">
                  <a:moveTo>
                    <a:pt x="79933" y="0"/>
                  </a:moveTo>
                  <a:lnTo>
                    <a:pt x="1221029" y="0"/>
                  </a:lnTo>
                  <a:cubicBezTo>
                    <a:pt x="1265175" y="0"/>
                    <a:pt x="1300962" y="35787"/>
                    <a:pt x="1300962" y="79933"/>
                  </a:cubicBezTo>
                  <a:lnTo>
                    <a:pt x="1300962" y="831950"/>
                  </a:lnTo>
                  <a:cubicBezTo>
                    <a:pt x="1300962" y="853149"/>
                    <a:pt x="1292540" y="873481"/>
                    <a:pt x="1277550" y="888471"/>
                  </a:cubicBezTo>
                  <a:cubicBezTo>
                    <a:pt x="1262560" y="903462"/>
                    <a:pt x="1242228" y="911883"/>
                    <a:pt x="1221029" y="911883"/>
                  </a:cubicBezTo>
                  <a:lnTo>
                    <a:pt x="79933" y="911883"/>
                  </a:lnTo>
                  <a:cubicBezTo>
                    <a:pt x="35787" y="911883"/>
                    <a:pt x="0" y="876096"/>
                    <a:pt x="0" y="831950"/>
                  </a:cubicBezTo>
                  <a:lnTo>
                    <a:pt x="0" y="79933"/>
                  </a:lnTo>
                  <a:cubicBezTo>
                    <a:pt x="0" y="58734"/>
                    <a:pt x="8422" y="38402"/>
                    <a:pt x="23412" y="23412"/>
                  </a:cubicBezTo>
                  <a:cubicBezTo>
                    <a:pt x="38402" y="8422"/>
                    <a:pt x="58734" y="0"/>
                    <a:pt x="79933" y="0"/>
                  </a:cubicBezTo>
                  <a:close/>
                </a:path>
              </a:pathLst>
            </a:custGeom>
            <a:solidFill>
              <a:srgbClr val="2782BF"/>
            </a:solidFill>
          </p:spPr>
          <p:txBody>
            <a:bodyPr/>
            <a:lstStyle/>
            <a:p>
              <a:endParaRPr lang="en-GB"/>
            </a:p>
          </p:txBody>
        </p:sp>
        <p:sp>
          <p:nvSpPr>
            <p:cNvPr id="18" name="TextBox 18"/>
            <p:cNvSpPr txBox="1"/>
            <p:nvPr/>
          </p:nvSpPr>
          <p:spPr>
            <a:xfrm>
              <a:off x="0" y="-38100"/>
              <a:ext cx="1300962" cy="949983"/>
            </a:xfrm>
            <a:prstGeom prst="rect">
              <a:avLst/>
            </a:prstGeom>
          </p:spPr>
          <p:txBody>
            <a:bodyPr lIns="50800" tIns="50800" rIns="50800" bIns="50800" rtlCol="0" anchor="ctr"/>
            <a:lstStyle/>
            <a:p>
              <a:pPr algn="ctr">
                <a:lnSpc>
                  <a:spcPts val="2659"/>
                </a:lnSpc>
              </a:pPr>
              <a:endParaRPr/>
            </a:p>
          </p:txBody>
        </p:sp>
      </p:grpSp>
      <p:sp>
        <p:nvSpPr>
          <p:cNvPr id="19" name="TextBox 19"/>
          <p:cNvSpPr txBox="1"/>
          <p:nvPr/>
        </p:nvSpPr>
        <p:spPr>
          <a:xfrm>
            <a:off x="12398649" y="5689671"/>
            <a:ext cx="4867657" cy="2256494"/>
          </a:xfrm>
          <a:prstGeom prst="rect">
            <a:avLst/>
          </a:prstGeom>
        </p:spPr>
        <p:txBody>
          <a:bodyPr lIns="0" tIns="0" rIns="0" bIns="0" rtlCol="0" anchor="t">
            <a:spAutoFit/>
          </a:bodyPr>
          <a:lstStyle/>
          <a:p>
            <a:pPr marL="0" lvl="0" indent="0" algn="ctr">
              <a:lnSpc>
                <a:spcPts val="4480"/>
              </a:lnSpc>
              <a:spcBef>
                <a:spcPct val="0"/>
              </a:spcBef>
            </a:pPr>
            <a:r>
              <a:rPr lang="en-US" sz="3200" b="1">
                <a:solidFill>
                  <a:srgbClr val="FFFFFF"/>
                </a:solidFill>
                <a:latin typeface="Roboto Bold"/>
                <a:ea typeface="Roboto Bold"/>
                <a:cs typeface="Roboto Bold"/>
                <a:sym typeface="Roboto Bold"/>
              </a:rPr>
              <a:t>THESE METHODS ELIMINATE OUTDATED AND INEFFECTIVE ANIMAL TESTING.</a:t>
            </a:r>
          </a:p>
        </p:txBody>
      </p:sp>
      <p:grpSp>
        <p:nvGrpSpPr>
          <p:cNvPr id="20" name="Group 20"/>
          <p:cNvGrpSpPr/>
          <p:nvPr/>
        </p:nvGrpSpPr>
        <p:grpSpPr>
          <a:xfrm>
            <a:off x="16595253" y="239600"/>
            <a:ext cx="1385982" cy="1385982"/>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56024" t="-54209" r="-53195" b="-55010"/>
              </a:stretch>
            </a:blipFill>
          </p:spPr>
          <p:txBody>
            <a:bodyPr/>
            <a:lstStyle/>
            <a:p>
              <a:endParaRPr lang="en-GB"/>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ECF0F1"/>
        </a:solidFill>
        <a:effectLst/>
      </p:bgPr>
    </p:bg>
    <p:spTree>
      <p:nvGrpSpPr>
        <p:cNvPr id="1" name=""/>
        <p:cNvGrpSpPr/>
        <p:nvPr/>
      </p:nvGrpSpPr>
      <p:grpSpPr>
        <a:xfrm>
          <a:off x="0" y="0"/>
          <a:ext cx="0" cy="0"/>
          <a:chOff x="0" y="0"/>
          <a:chExt cx="0" cy="0"/>
        </a:xfrm>
      </p:grpSpPr>
      <p:grpSp>
        <p:nvGrpSpPr>
          <p:cNvPr id="2" name="Group 2"/>
          <p:cNvGrpSpPr/>
          <p:nvPr/>
        </p:nvGrpSpPr>
        <p:grpSpPr>
          <a:xfrm>
            <a:off x="-715298" y="3149920"/>
            <a:ext cx="9235487" cy="6108380"/>
            <a:chOff x="0" y="0"/>
            <a:chExt cx="6287777" cy="4158756"/>
          </a:xfrm>
        </p:grpSpPr>
        <p:sp>
          <p:nvSpPr>
            <p:cNvPr id="3" name="Freeform 3"/>
            <p:cNvSpPr/>
            <p:nvPr/>
          </p:nvSpPr>
          <p:spPr>
            <a:xfrm>
              <a:off x="0" y="0"/>
              <a:ext cx="6287777" cy="4158756"/>
            </a:xfrm>
            <a:custGeom>
              <a:avLst/>
              <a:gdLst/>
              <a:ahLst/>
              <a:cxnLst/>
              <a:rect l="l" t="t" r="r" b="b"/>
              <a:pathLst>
                <a:path w="6287777" h="4158756">
                  <a:moveTo>
                    <a:pt x="0" y="3534942"/>
                  </a:moveTo>
                  <a:lnTo>
                    <a:pt x="0" y="623813"/>
                  </a:lnTo>
                  <a:cubicBezTo>
                    <a:pt x="0" y="278637"/>
                    <a:pt x="168512" y="0"/>
                    <a:pt x="377267" y="0"/>
                  </a:cubicBezTo>
                  <a:lnTo>
                    <a:pt x="5910511" y="0"/>
                  </a:lnTo>
                  <a:cubicBezTo>
                    <a:pt x="6119265" y="0"/>
                    <a:pt x="6287777" y="278637"/>
                    <a:pt x="6287777" y="623813"/>
                  </a:cubicBezTo>
                  <a:lnTo>
                    <a:pt x="6287777" y="3534942"/>
                  </a:lnTo>
                  <a:cubicBezTo>
                    <a:pt x="6287777" y="3880119"/>
                    <a:pt x="6119265" y="4158756"/>
                    <a:pt x="5910511" y="4158756"/>
                  </a:cubicBezTo>
                  <a:lnTo>
                    <a:pt x="377267" y="4158756"/>
                  </a:lnTo>
                  <a:cubicBezTo>
                    <a:pt x="168512" y="4158756"/>
                    <a:pt x="0" y="3880119"/>
                    <a:pt x="0" y="3534942"/>
                  </a:cubicBezTo>
                  <a:close/>
                </a:path>
              </a:pathLst>
            </a:custGeom>
            <a:blipFill>
              <a:blip r:embed="rId2"/>
              <a:stretch>
                <a:fillRect t="-6697" b="-6697"/>
              </a:stretch>
            </a:blipFill>
          </p:spPr>
          <p:txBody>
            <a:bodyPr/>
            <a:lstStyle/>
            <a:p>
              <a:endParaRPr lang="en-GB"/>
            </a:p>
          </p:txBody>
        </p:sp>
      </p:grpSp>
      <p:sp>
        <p:nvSpPr>
          <p:cNvPr id="4" name="AutoShape 4"/>
          <p:cNvSpPr/>
          <p:nvPr/>
        </p:nvSpPr>
        <p:spPr>
          <a:xfrm>
            <a:off x="9632529" y="5357815"/>
            <a:ext cx="12984438" cy="0"/>
          </a:xfrm>
          <a:prstGeom prst="line">
            <a:avLst/>
          </a:prstGeom>
          <a:ln w="38100" cap="flat">
            <a:solidFill>
              <a:srgbClr val="109B7F"/>
            </a:solidFill>
            <a:prstDash val="solid"/>
            <a:headEnd type="none" w="sm" len="sm"/>
            <a:tailEnd type="none" w="sm" len="sm"/>
          </a:ln>
        </p:spPr>
        <p:txBody>
          <a:bodyPr/>
          <a:lstStyle/>
          <a:p>
            <a:endParaRPr lang="en-GB"/>
          </a:p>
        </p:txBody>
      </p:sp>
      <p:sp>
        <p:nvSpPr>
          <p:cNvPr id="5" name="Freeform 5"/>
          <p:cNvSpPr/>
          <p:nvPr/>
        </p:nvSpPr>
        <p:spPr>
          <a:xfrm>
            <a:off x="16403222" y="1798161"/>
            <a:ext cx="856078" cy="856078"/>
          </a:xfrm>
          <a:custGeom>
            <a:avLst/>
            <a:gdLst/>
            <a:ahLst/>
            <a:cxnLst/>
            <a:rect l="l" t="t" r="r" b="b"/>
            <a:pathLst>
              <a:path w="856078" h="856078">
                <a:moveTo>
                  <a:pt x="0" y="0"/>
                </a:moveTo>
                <a:lnTo>
                  <a:pt x="856078" y="0"/>
                </a:lnTo>
                <a:lnTo>
                  <a:pt x="856078" y="856078"/>
                </a:lnTo>
                <a:lnTo>
                  <a:pt x="0" y="85607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 name="Freeform 6"/>
          <p:cNvSpPr/>
          <p:nvPr/>
        </p:nvSpPr>
        <p:spPr>
          <a:xfrm>
            <a:off x="-398175" y="9473954"/>
            <a:ext cx="1252633" cy="1252633"/>
          </a:xfrm>
          <a:custGeom>
            <a:avLst/>
            <a:gdLst/>
            <a:ahLst/>
            <a:cxnLst/>
            <a:rect l="l" t="t" r="r" b="b"/>
            <a:pathLst>
              <a:path w="1252633" h="1252633">
                <a:moveTo>
                  <a:pt x="0" y="0"/>
                </a:moveTo>
                <a:lnTo>
                  <a:pt x="1252633" y="0"/>
                </a:lnTo>
                <a:lnTo>
                  <a:pt x="1252633" y="1252633"/>
                </a:lnTo>
                <a:lnTo>
                  <a:pt x="0" y="125263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grpSp>
        <p:nvGrpSpPr>
          <p:cNvPr id="7" name="Group 7"/>
          <p:cNvGrpSpPr/>
          <p:nvPr/>
        </p:nvGrpSpPr>
        <p:grpSpPr>
          <a:xfrm>
            <a:off x="-318301" y="-853463"/>
            <a:ext cx="18767191" cy="1882163"/>
            <a:chOff x="0" y="0"/>
            <a:chExt cx="4942799" cy="495714"/>
          </a:xfrm>
        </p:grpSpPr>
        <p:sp>
          <p:nvSpPr>
            <p:cNvPr id="8" name="Freeform 8"/>
            <p:cNvSpPr/>
            <p:nvPr/>
          </p:nvSpPr>
          <p:spPr>
            <a:xfrm>
              <a:off x="0" y="0"/>
              <a:ext cx="4942799" cy="495714"/>
            </a:xfrm>
            <a:custGeom>
              <a:avLst/>
              <a:gdLst/>
              <a:ahLst/>
              <a:cxnLst/>
              <a:rect l="l" t="t" r="r" b="b"/>
              <a:pathLst>
                <a:path w="4942799" h="495714">
                  <a:moveTo>
                    <a:pt x="0" y="0"/>
                  </a:moveTo>
                  <a:lnTo>
                    <a:pt x="4942799" y="0"/>
                  </a:lnTo>
                  <a:lnTo>
                    <a:pt x="4942799" y="495714"/>
                  </a:lnTo>
                  <a:lnTo>
                    <a:pt x="0" y="495714"/>
                  </a:lnTo>
                  <a:close/>
                </a:path>
              </a:pathLst>
            </a:custGeom>
            <a:solidFill>
              <a:srgbClr val="109B7F"/>
            </a:solidFill>
          </p:spPr>
          <p:txBody>
            <a:bodyPr/>
            <a:lstStyle/>
            <a:p>
              <a:endParaRPr lang="en-GB"/>
            </a:p>
          </p:txBody>
        </p:sp>
        <p:sp>
          <p:nvSpPr>
            <p:cNvPr id="9" name="TextBox 9"/>
            <p:cNvSpPr txBox="1"/>
            <p:nvPr/>
          </p:nvSpPr>
          <p:spPr>
            <a:xfrm>
              <a:off x="0" y="-38100"/>
              <a:ext cx="4942799" cy="533814"/>
            </a:xfrm>
            <a:prstGeom prst="rect">
              <a:avLst/>
            </a:prstGeom>
          </p:spPr>
          <p:txBody>
            <a:bodyPr lIns="50800" tIns="50800" rIns="50800" bIns="50800" rtlCol="0" anchor="ctr"/>
            <a:lstStyle/>
            <a:p>
              <a:pPr algn="ctr">
                <a:lnSpc>
                  <a:spcPts val="2659"/>
                </a:lnSpc>
              </a:pPr>
              <a:endParaRPr/>
            </a:p>
          </p:txBody>
        </p:sp>
      </p:grpSp>
      <p:sp>
        <p:nvSpPr>
          <p:cNvPr id="10" name="TextBox 10"/>
          <p:cNvSpPr txBox="1"/>
          <p:nvPr/>
        </p:nvSpPr>
        <p:spPr>
          <a:xfrm>
            <a:off x="9710705" y="3680035"/>
            <a:ext cx="7120556" cy="1249681"/>
          </a:xfrm>
          <a:prstGeom prst="rect">
            <a:avLst/>
          </a:prstGeom>
        </p:spPr>
        <p:txBody>
          <a:bodyPr lIns="0" tIns="0" rIns="0" bIns="0" rtlCol="0" anchor="t">
            <a:spAutoFit/>
          </a:bodyPr>
          <a:lstStyle/>
          <a:p>
            <a:pPr algn="l">
              <a:lnSpc>
                <a:spcPts val="4830"/>
              </a:lnSpc>
            </a:pPr>
            <a:r>
              <a:rPr lang="en-US" sz="4600" b="1">
                <a:solidFill>
                  <a:srgbClr val="2782BF"/>
                </a:solidFill>
                <a:latin typeface="Lato Heavy"/>
                <a:ea typeface="Lato Heavy"/>
                <a:cs typeface="Lato Heavy"/>
                <a:sym typeface="Lato Heavy"/>
              </a:rPr>
              <a:t>THE FUTURE OF SCIENCE IS ALREADY HERE</a:t>
            </a:r>
          </a:p>
        </p:txBody>
      </p:sp>
      <p:sp>
        <p:nvSpPr>
          <p:cNvPr id="11" name="TextBox 11"/>
          <p:cNvSpPr txBox="1"/>
          <p:nvPr/>
        </p:nvSpPr>
        <p:spPr>
          <a:xfrm>
            <a:off x="9632529" y="5558956"/>
            <a:ext cx="8655471" cy="976630"/>
          </a:xfrm>
          <a:prstGeom prst="rect">
            <a:avLst/>
          </a:prstGeom>
        </p:spPr>
        <p:txBody>
          <a:bodyPr lIns="0" tIns="0" rIns="0" bIns="0" rtlCol="0" anchor="t">
            <a:spAutoFit/>
          </a:bodyPr>
          <a:lstStyle/>
          <a:p>
            <a:pPr algn="just">
              <a:lnSpc>
                <a:spcPts val="4479"/>
              </a:lnSpc>
            </a:pPr>
            <a:r>
              <a:rPr lang="en-US" sz="3199" b="1">
                <a:solidFill>
                  <a:srgbClr val="109B7F"/>
                </a:solidFill>
                <a:latin typeface="Lato Bold"/>
                <a:ea typeface="Lato Bold"/>
                <a:cs typeface="Lato Bold"/>
                <a:sym typeface="Lato Bold"/>
              </a:rPr>
              <a:t>The time for change is now</a:t>
            </a:r>
          </a:p>
          <a:p>
            <a:pPr algn="l">
              <a:lnSpc>
                <a:spcPts val="3359"/>
              </a:lnSpc>
            </a:pPr>
            <a:endParaRPr lang="en-US" sz="3199" b="1">
              <a:solidFill>
                <a:srgbClr val="109B7F"/>
              </a:solidFill>
              <a:latin typeface="Lato Bold"/>
              <a:ea typeface="Lato Bold"/>
              <a:cs typeface="Lato Bold"/>
              <a:sym typeface="Lato Bold"/>
            </a:endParaRPr>
          </a:p>
        </p:txBody>
      </p:sp>
      <p:grpSp>
        <p:nvGrpSpPr>
          <p:cNvPr id="12" name="Group 12"/>
          <p:cNvGrpSpPr/>
          <p:nvPr/>
        </p:nvGrpSpPr>
        <p:grpSpPr>
          <a:xfrm>
            <a:off x="17259300" y="0"/>
            <a:ext cx="1028700" cy="1028700"/>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a:stretch>
                <a:fillRect l="-25888" t="-23229" r="-23584" b="-26243"/>
              </a:stretch>
            </a:blipFill>
          </p:spPr>
          <p:txBody>
            <a:bodyPr/>
            <a:lstStyle/>
            <a:p>
              <a:endParaRPr lang="en-GB"/>
            </a:p>
          </p:txBody>
        </p:sp>
      </p:grpSp>
      <p:grpSp>
        <p:nvGrpSpPr>
          <p:cNvPr id="14" name="Group 14"/>
          <p:cNvGrpSpPr/>
          <p:nvPr/>
        </p:nvGrpSpPr>
        <p:grpSpPr>
          <a:xfrm>
            <a:off x="17259300" y="0"/>
            <a:ext cx="1028700" cy="1028700"/>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a:stretch>
                <a:fillRect l="-56024" t="-54209" r="-53195" b="-55010"/>
              </a:stretch>
            </a:blipFill>
          </p:spPr>
          <p:txBody>
            <a:bodyPr/>
            <a:lstStyle/>
            <a:p>
              <a:endParaRPr lang="en-GB"/>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09B7F"/>
        </a:solidFill>
        <a:effectLst/>
      </p:bgPr>
    </p:bg>
    <p:spTree>
      <p:nvGrpSpPr>
        <p:cNvPr id="1" name=""/>
        <p:cNvGrpSpPr/>
        <p:nvPr/>
      </p:nvGrpSpPr>
      <p:grpSpPr>
        <a:xfrm>
          <a:off x="0" y="0"/>
          <a:ext cx="0" cy="0"/>
          <a:chOff x="0" y="0"/>
          <a:chExt cx="0" cy="0"/>
        </a:xfrm>
      </p:grpSpPr>
      <p:sp>
        <p:nvSpPr>
          <p:cNvPr id="2" name="Freeform 2"/>
          <p:cNvSpPr/>
          <p:nvPr/>
        </p:nvSpPr>
        <p:spPr>
          <a:xfrm>
            <a:off x="-205200" y="0"/>
            <a:ext cx="4919160" cy="10462027"/>
          </a:xfrm>
          <a:custGeom>
            <a:avLst/>
            <a:gdLst/>
            <a:ahLst/>
            <a:cxnLst/>
            <a:rect l="l" t="t" r="r" b="b"/>
            <a:pathLst>
              <a:path w="4919160" h="10462027">
                <a:moveTo>
                  <a:pt x="0" y="0"/>
                </a:moveTo>
                <a:lnTo>
                  <a:pt x="4919160" y="0"/>
                </a:lnTo>
                <a:lnTo>
                  <a:pt x="4919160" y="10462027"/>
                </a:lnTo>
                <a:lnTo>
                  <a:pt x="0" y="10462027"/>
                </a:lnTo>
                <a:lnTo>
                  <a:pt x="0" y="0"/>
                </a:lnTo>
                <a:close/>
              </a:path>
            </a:pathLst>
          </a:custGeom>
          <a:blipFill>
            <a:blip r:embed="rId2"/>
            <a:stretch>
              <a:fillRect r="-278096"/>
            </a:stretch>
          </a:blipFill>
        </p:spPr>
        <p:txBody>
          <a:bodyPr/>
          <a:lstStyle/>
          <a:p>
            <a:endParaRPr lang="en-GB"/>
          </a:p>
        </p:txBody>
      </p:sp>
      <p:grpSp>
        <p:nvGrpSpPr>
          <p:cNvPr id="3" name="Group 3"/>
          <p:cNvGrpSpPr/>
          <p:nvPr/>
        </p:nvGrpSpPr>
        <p:grpSpPr>
          <a:xfrm>
            <a:off x="5630918" y="4050466"/>
            <a:ext cx="10997594" cy="3052191"/>
            <a:chOff x="0" y="0"/>
            <a:chExt cx="2412160" cy="669453"/>
          </a:xfrm>
        </p:grpSpPr>
        <p:sp>
          <p:nvSpPr>
            <p:cNvPr id="4" name="Freeform 4"/>
            <p:cNvSpPr/>
            <p:nvPr/>
          </p:nvSpPr>
          <p:spPr>
            <a:xfrm>
              <a:off x="0" y="0"/>
              <a:ext cx="2412160" cy="669453"/>
            </a:xfrm>
            <a:custGeom>
              <a:avLst/>
              <a:gdLst/>
              <a:ahLst/>
              <a:cxnLst/>
              <a:rect l="l" t="t" r="r" b="b"/>
              <a:pathLst>
                <a:path w="2412160" h="669453">
                  <a:moveTo>
                    <a:pt x="35902" y="0"/>
                  </a:moveTo>
                  <a:lnTo>
                    <a:pt x="2376257" y="0"/>
                  </a:lnTo>
                  <a:cubicBezTo>
                    <a:pt x="2396086" y="0"/>
                    <a:pt x="2412160" y="16074"/>
                    <a:pt x="2412160" y="35902"/>
                  </a:cubicBezTo>
                  <a:lnTo>
                    <a:pt x="2412160" y="633551"/>
                  </a:lnTo>
                  <a:cubicBezTo>
                    <a:pt x="2412160" y="653379"/>
                    <a:pt x="2396086" y="669453"/>
                    <a:pt x="2376257" y="669453"/>
                  </a:cubicBezTo>
                  <a:lnTo>
                    <a:pt x="35902" y="669453"/>
                  </a:lnTo>
                  <a:cubicBezTo>
                    <a:pt x="16074" y="669453"/>
                    <a:pt x="0" y="653379"/>
                    <a:pt x="0" y="633551"/>
                  </a:cubicBezTo>
                  <a:lnTo>
                    <a:pt x="0" y="35902"/>
                  </a:lnTo>
                  <a:cubicBezTo>
                    <a:pt x="0" y="16074"/>
                    <a:pt x="16074" y="0"/>
                    <a:pt x="35902" y="0"/>
                  </a:cubicBezTo>
                  <a:close/>
                </a:path>
              </a:pathLst>
            </a:custGeom>
            <a:solidFill>
              <a:srgbClr val="FFFFFF"/>
            </a:solidFill>
          </p:spPr>
          <p:txBody>
            <a:bodyPr/>
            <a:lstStyle/>
            <a:p>
              <a:endParaRPr lang="en-GB"/>
            </a:p>
          </p:txBody>
        </p:sp>
        <p:sp>
          <p:nvSpPr>
            <p:cNvPr id="5" name="TextBox 5"/>
            <p:cNvSpPr txBox="1"/>
            <p:nvPr/>
          </p:nvSpPr>
          <p:spPr>
            <a:xfrm>
              <a:off x="0" y="-95250"/>
              <a:ext cx="2412160" cy="764703"/>
            </a:xfrm>
            <a:prstGeom prst="rect">
              <a:avLst/>
            </a:prstGeom>
          </p:spPr>
          <p:txBody>
            <a:bodyPr lIns="254000" tIns="254000" rIns="254000" bIns="254000" rtlCol="0" anchor="ctr"/>
            <a:lstStyle/>
            <a:p>
              <a:pPr algn="ctr">
                <a:lnSpc>
                  <a:spcPts val="6719"/>
                </a:lnSpc>
              </a:pPr>
              <a:r>
                <a:rPr lang="en-US" sz="4799">
                  <a:solidFill>
                    <a:srgbClr val="121749"/>
                  </a:solidFill>
                  <a:latin typeface="Peace Sans"/>
                  <a:ea typeface="Peace Sans"/>
                  <a:cs typeface="Peace Sans"/>
                  <a:sym typeface="Peace Sans"/>
                </a:rPr>
                <a:t>Cells are the smallest biological unit and make up all living organisms.</a:t>
              </a:r>
            </a:p>
          </p:txBody>
        </p:sp>
      </p:grpSp>
      <p:sp>
        <p:nvSpPr>
          <p:cNvPr id="6" name="Freeform 6"/>
          <p:cNvSpPr/>
          <p:nvPr/>
        </p:nvSpPr>
        <p:spPr>
          <a:xfrm rot="5475781">
            <a:off x="15127029" y="6246501"/>
            <a:ext cx="2272341" cy="2417384"/>
          </a:xfrm>
          <a:custGeom>
            <a:avLst/>
            <a:gdLst/>
            <a:ahLst/>
            <a:cxnLst/>
            <a:rect l="l" t="t" r="r" b="b"/>
            <a:pathLst>
              <a:path w="2272341" h="2417384">
                <a:moveTo>
                  <a:pt x="0" y="0"/>
                </a:moveTo>
                <a:lnTo>
                  <a:pt x="2272340" y="0"/>
                </a:lnTo>
                <a:lnTo>
                  <a:pt x="2272340" y="2417384"/>
                </a:lnTo>
                <a:lnTo>
                  <a:pt x="0" y="24173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7" name="TextBox 7"/>
          <p:cNvSpPr txBox="1"/>
          <p:nvPr/>
        </p:nvSpPr>
        <p:spPr>
          <a:xfrm>
            <a:off x="5769605" y="1813961"/>
            <a:ext cx="10858906" cy="1664701"/>
          </a:xfrm>
          <a:prstGeom prst="rect">
            <a:avLst/>
          </a:prstGeom>
        </p:spPr>
        <p:txBody>
          <a:bodyPr lIns="0" tIns="0" rIns="0" bIns="0" rtlCol="0" anchor="t">
            <a:spAutoFit/>
          </a:bodyPr>
          <a:lstStyle/>
          <a:p>
            <a:pPr algn="ctr">
              <a:lnSpc>
                <a:spcPts val="10264"/>
              </a:lnSpc>
            </a:pPr>
            <a:r>
              <a:rPr lang="en-US" sz="11279" b="1" spc="-507">
                <a:solidFill>
                  <a:srgbClr val="FFFFFF"/>
                </a:solidFill>
                <a:latin typeface="Gaegu Bold"/>
                <a:ea typeface="Gaegu Bold"/>
                <a:cs typeface="Gaegu Bold"/>
                <a:sym typeface="Gaegu Bold"/>
              </a:rPr>
              <a:t>WHAT ARE CELLS?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6F4FA"/>
        </a:solidFill>
        <a:effectLst/>
      </p:bgPr>
    </p:bg>
    <p:spTree>
      <p:nvGrpSpPr>
        <p:cNvPr id="1" name=""/>
        <p:cNvGrpSpPr/>
        <p:nvPr/>
      </p:nvGrpSpPr>
      <p:grpSpPr>
        <a:xfrm>
          <a:off x="0" y="0"/>
          <a:ext cx="0" cy="0"/>
          <a:chOff x="0" y="0"/>
          <a:chExt cx="0" cy="0"/>
        </a:xfrm>
      </p:grpSpPr>
      <p:sp>
        <p:nvSpPr>
          <p:cNvPr id="2" name="Freeform 2"/>
          <p:cNvSpPr/>
          <p:nvPr/>
        </p:nvSpPr>
        <p:spPr>
          <a:xfrm rot="5400000">
            <a:off x="8719131" y="4441620"/>
            <a:ext cx="4799101" cy="4834259"/>
          </a:xfrm>
          <a:custGeom>
            <a:avLst/>
            <a:gdLst/>
            <a:ahLst/>
            <a:cxnLst/>
            <a:rect l="l" t="t" r="r" b="b"/>
            <a:pathLst>
              <a:path w="4799101" h="4834259">
                <a:moveTo>
                  <a:pt x="0" y="0"/>
                </a:moveTo>
                <a:lnTo>
                  <a:pt x="4799101" y="0"/>
                </a:lnTo>
                <a:lnTo>
                  <a:pt x="4799101" y="4834259"/>
                </a:lnTo>
                <a:lnTo>
                  <a:pt x="0" y="483425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AutoShape 3"/>
          <p:cNvSpPr/>
          <p:nvPr/>
        </p:nvSpPr>
        <p:spPr>
          <a:xfrm>
            <a:off x="8147184" y="5806300"/>
            <a:ext cx="1773411" cy="10749"/>
          </a:xfrm>
          <a:prstGeom prst="line">
            <a:avLst/>
          </a:prstGeom>
          <a:ln w="19050" cap="flat">
            <a:solidFill>
              <a:srgbClr val="324650"/>
            </a:solidFill>
            <a:prstDash val="solid"/>
            <a:headEnd type="oval" w="lg" len="lg"/>
            <a:tailEnd type="oval" w="lg" len="lg"/>
          </a:ln>
        </p:spPr>
        <p:txBody>
          <a:bodyPr/>
          <a:lstStyle/>
          <a:p>
            <a:endParaRPr lang="en-GB"/>
          </a:p>
        </p:txBody>
      </p:sp>
      <p:sp>
        <p:nvSpPr>
          <p:cNvPr id="4" name="AutoShape 4"/>
          <p:cNvSpPr/>
          <p:nvPr/>
        </p:nvSpPr>
        <p:spPr>
          <a:xfrm>
            <a:off x="8142530" y="7187308"/>
            <a:ext cx="3488547" cy="0"/>
          </a:xfrm>
          <a:prstGeom prst="line">
            <a:avLst/>
          </a:prstGeom>
          <a:ln w="19050" cap="flat">
            <a:solidFill>
              <a:srgbClr val="324650"/>
            </a:solidFill>
            <a:prstDash val="solid"/>
            <a:headEnd type="oval" w="lg" len="lg"/>
            <a:tailEnd type="oval" w="lg" len="lg"/>
          </a:ln>
        </p:spPr>
        <p:txBody>
          <a:bodyPr/>
          <a:lstStyle/>
          <a:p>
            <a:endParaRPr lang="en-GB"/>
          </a:p>
        </p:txBody>
      </p:sp>
      <p:sp>
        <p:nvSpPr>
          <p:cNvPr id="5" name="AutoShape 5"/>
          <p:cNvSpPr/>
          <p:nvPr/>
        </p:nvSpPr>
        <p:spPr>
          <a:xfrm flipH="1" flipV="1">
            <a:off x="8142530" y="7791904"/>
            <a:ext cx="1028937" cy="0"/>
          </a:xfrm>
          <a:prstGeom prst="line">
            <a:avLst/>
          </a:prstGeom>
          <a:ln w="19050" cap="flat">
            <a:solidFill>
              <a:srgbClr val="324650"/>
            </a:solidFill>
            <a:prstDash val="solid"/>
            <a:headEnd type="oval" w="lg" len="lg"/>
            <a:tailEnd type="oval" w="lg" len="lg"/>
          </a:ln>
        </p:spPr>
        <p:txBody>
          <a:bodyPr/>
          <a:lstStyle/>
          <a:p>
            <a:endParaRPr lang="en-GB"/>
          </a:p>
        </p:txBody>
      </p:sp>
      <p:grpSp>
        <p:nvGrpSpPr>
          <p:cNvPr id="6" name="Group 6"/>
          <p:cNvGrpSpPr/>
          <p:nvPr/>
        </p:nvGrpSpPr>
        <p:grpSpPr>
          <a:xfrm>
            <a:off x="-302128" y="-218101"/>
            <a:ext cx="18926767" cy="3692495"/>
            <a:chOff x="0" y="0"/>
            <a:chExt cx="4984827" cy="972509"/>
          </a:xfrm>
        </p:grpSpPr>
        <p:sp>
          <p:nvSpPr>
            <p:cNvPr id="7" name="Freeform 7"/>
            <p:cNvSpPr/>
            <p:nvPr/>
          </p:nvSpPr>
          <p:spPr>
            <a:xfrm>
              <a:off x="0" y="0"/>
              <a:ext cx="4984828" cy="972509"/>
            </a:xfrm>
            <a:custGeom>
              <a:avLst/>
              <a:gdLst/>
              <a:ahLst/>
              <a:cxnLst/>
              <a:rect l="l" t="t" r="r" b="b"/>
              <a:pathLst>
                <a:path w="4984828" h="972509">
                  <a:moveTo>
                    <a:pt x="0" y="0"/>
                  </a:moveTo>
                  <a:lnTo>
                    <a:pt x="4984828" y="0"/>
                  </a:lnTo>
                  <a:lnTo>
                    <a:pt x="4984828" y="972509"/>
                  </a:lnTo>
                  <a:lnTo>
                    <a:pt x="0" y="972509"/>
                  </a:lnTo>
                  <a:close/>
                </a:path>
              </a:pathLst>
            </a:custGeom>
            <a:solidFill>
              <a:srgbClr val="109B7F"/>
            </a:solidFill>
          </p:spPr>
          <p:txBody>
            <a:bodyPr/>
            <a:lstStyle/>
            <a:p>
              <a:endParaRPr lang="en-GB"/>
            </a:p>
          </p:txBody>
        </p:sp>
        <p:sp>
          <p:nvSpPr>
            <p:cNvPr id="8" name="TextBox 8"/>
            <p:cNvSpPr txBox="1"/>
            <p:nvPr/>
          </p:nvSpPr>
          <p:spPr>
            <a:xfrm>
              <a:off x="0" y="-38100"/>
              <a:ext cx="4984827" cy="1010609"/>
            </a:xfrm>
            <a:prstGeom prst="rect">
              <a:avLst/>
            </a:prstGeom>
          </p:spPr>
          <p:txBody>
            <a:bodyPr lIns="50800" tIns="50800" rIns="50800" bIns="50800" rtlCol="0" anchor="ctr"/>
            <a:lstStyle/>
            <a:p>
              <a:pPr algn="ctr">
                <a:lnSpc>
                  <a:spcPts val="2659"/>
                </a:lnSpc>
                <a:spcBef>
                  <a:spcPct val="0"/>
                </a:spcBef>
              </a:pPr>
              <a:endParaRPr/>
            </a:p>
          </p:txBody>
        </p:sp>
      </p:grpSp>
      <p:sp>
        <p:nvSpPr>
          <p:cNvPr id="9" name="Freeform 9"/>
          <p:cNvSpPr/>
          <p:nvPr/>
        </p:nvSpPr>
        <p:spPr>
          <a:xfrm rot="-3025841">
            <a:off x="4341960" y="5052471"/>
            <a:ext cx="889480" cy="964206"/>
          </a:xfrm>
          <a:custGeom>
            <a:avLst/>
            <a:gdLst/>
            <a:ahLst/>
            <a:cxnLst/>
            <a:rect l="l" t="t" r="r" b="b"/>
            <a:pathLst>
              <a:path w="889480" h="964206">
                <a:moveTo>
                  <a:pt x="0" y="0"/>
                </a:moveTo>
                <a:lnTo>
                  <a:pt x="889480" y="0"/>
                </a:lnTo>
                <a:lnTo>
                  <a:pt x="889480" y="964206"/>
                </a:lnTo>
                <a:lnTo>
                  <a:pt x="0" y="96420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0" name="TextBox 10"/>
          <p:cNvSpPr txBox="1"/>
          <p:nvPr/>
        </p:nvSpPr>
        <p:spPr>
          <a:xfrm>
            <a:off x="5946978" y="6933009"/>
            <a:ext cx="2030972" cy="488397"/>
          </a:xfrm>
          <a:prstGeom prst="rect">
            <a:avLst/>
          </a:prstGeom>
        </p:spPr>
        <p:txBody>
          <a:bodyPr lIns="0" tIns="0" rIns="0" bIns="0" rtlCol="0" anchor="t">
            <a:spAutoFit/>
          </a:bodyPr>
          <a:lstStyle/>
          <a:p>
            <a:pPr algn="r">
              <a:lnSpc>
                <a:spcPts val="4031"/>
              </a:lnSpc>
              <a:spcBef>
                <a:spcPct val="0"/>
              </a:spcBef>
            </a:pPr>
            <a:r>
              <a:rPr lang="en-US" sz="2879">
                <a:solidFill>
                  <a:srgbClr val="000000"/>
                </a:solidFill>
                <a:latin typeface="DM Sans"/>
                <a:ea typeface="DM Sans"/>
                <a:cs typeface="DM Sans"/>
                <a:sym typeface="DM Sans"/>
              </a:rPr>
              <a:t>NUCLEUS</a:t>
            </a:r>
          </a:p>
        </p:txBody>
      </p:sp>
      <p:sp>
        <p:nvSpPr>
          <p:cNvPr id="11" name="TextBox 11"/>
          <p:cNvSpPr txBox="1"/>
          <p:nvPr/>
        </p:nvSpPr>
        <p:spPr>
          <a:xfrm>
            <a:off x="5148882" y="5568898"/>
            <a:ext cx="2829067" cy="488397"/>
          </a:xfrm>
          <a:prstGeom prst="rect">
            <a:avLst/>
          </a:prstGeom>
        </p:spPr>
        <p:txBody>
          <a:bodyPr lIns="0" tIns="0" rIns="0" bIns="0" rtlCol="0" anchor="t">
            <a:spAutoFit/>
          </a:bodyPr>
          <a:lstStyle/>
          <a:p>
            <a:pPr algn="r">
              <a:lnSpc>
                <a:spcPts val="4031"/>
              </a:lnSpc>
              <a:spcBef>
                <a:spcPct val="0"/>
              </a:spcBef>
            </a:pPr>
            <a:r>
              <a:rPr lang="en-US" sz="2879">
                <a:solidFill>
                  <a:srgbClr val="000000"/>
                </a:solidFill>
                <a:latin typeface="DM Sans"/>
                <a:ea typeface="DM Sans"/>
                <a:cs typeface="DM Sans"/>
                <a:sym typeface="DM Sans"/>
              </a:rPr>
              <a:t>MITOCHONDRIA</a:t>
            </a:r>
          </a:p>
        </p:txBody>
      </p:sp>
      <p:sp>
        <p:nvSpPr>
          <p:cNvPr id="12" name="TextBox 12"/>
          <p:cNvSpPr txBox="1"/>
          <p:nvPr/>
        </p:nvSpPr>
        <p:spPr>
          <a:xfrm>
            <a:off x="4786700" y="7537605"/>
            <a:ext cx="3191250" cy="488397"/>
          </a:xfrm>
          <a:prstGeom prst="rect">
            <a:avLst/>
          </a:prstGeom>
        </p:spPr>
        <p:txBody>
          <a:bodyPr lIns="0" tIns="0" rIns="0" bIns="0" rtlCol="0" anchor="t">
            <a:spAutoFit/>
          </a:bodyPr>
          <a:lstStyle/>
          <a:p>
            <a:pPr algn="r">
              <a:lnSpc>
                <a:spcPts val="4031"/>
              </a:lnSpc>
              <a:spcBef>
                <a:spcPct val="0"/>
              </a:spcBef>
            </a:pPr>
            <a:r>
              <a:rPr lang="en-US" sz="2879">
                <a:solidFill>
                  <a:srgbClr val="000000"/>
                </a:solidFill>
                <a:latin typeface="DM Sans"/>
                <a:ea typeface="DM Sans"/>
                <a:cs typeface="DM Sans"/>
                <a:sym typeface="DM Sans"/>
              </a:rPr>
              <a:t>CELL MEMBRANE</a:t>
            </a:r>
          </a:p>
        </p:txBody>
      </p:sp>
      <p:sp>
        <p:nvSpPr>
          <p:cNvPr id="13" name="TextBox 13"/>
          <p:cNvSpPr txBox="1"/>
          <p:nvPr/>
        </p:nvSpPr>
        <p:spPr>
          <a:xfrm>
            <a:off x="1335132" y="1101567"/>
            <a:ext cx="15617737" cy="1821701"/>
          </a:xfrm>
          <a:prstGeom prst="rect">
            <a:avLst/>
          </a:prstGeom>
        </p:spPr>
        <p:txBody>
          <a:bodyPr lIns="0" tIns="0" rIns="0" bIns="0" rtlCol="0" anchor="t">
            <a:spAutoFit/>
          </a:bodyPr>
          <a:lstStyle/>
          <a:p>
            <a:pPr algn="ctr">
              <a:lnSpc>
                <a:spcPts val="13499"/>
              </a:lnSpc>
            </a:pPr>
            <a:r>
              <a:rPr lang="en-US" sz="14515">
                <a:solidFill>
                  <a:srgbClr val="FFFFFF"/>
                </a:solidFill>
                <a:latin typeface="Gulfs Display"/>
                <a:ea typeface="Gulfs Display"/>
                <a:cs typeface="Gulfs Display"/>
                <a:sym typeface="Gulfs Display"/>
              </a:rPr>
              <a:t>Cell Organelles</a:t>
            </a:r>
          </a:p>
        </p:txBody>
      </p:sp>
      <p:sp>
        <p:nvSpPr>
          <p:cNvPr id="14" name="TextBox 14"/>
          <p:cNvSpPr txBox="1"/>
          <p:nvPr/>
        </p:nvSpPr>
        <p:spPr>
          <a:xfrm>
            <a:off x="2664686" y="5716115"/>
            <a:ext cx="1852892" cy="341181"/>
          </a:xfrm>
          <a:prstGeom prst="rect">
            <a:avLst/>
          </a:prstGeom>
        </p:spPr>
        <p:txBody>
          <a:bodyPr lIns="0" tIns="0" rIns="0" bIns="0" rtlCol="0" anchor="t">
            <a:spAutoFit/>
          </a:bodyPr>
          <a:lstStyle/>
          <a:p>
            <a:pPr algn="ctr">
              <a:lnSpc>
                <a:spcPts val="2896"/>
              </a:lnSpc>
            </a:pPr>
            <a:r>
              <a:rPr lang="en-US" sz="2068">
                <a:solidFill>
                  <a:srgbClr val="000000"/>
                </a:solidFill>
                <a:latin typeface="Canva Sans"/>
                <a:ea typeface="Canva Sans"/>
                <a:cs typeface="Canva Sans"/>
                <a:sym typeface="Canva Sans"/>
              </a:rPr>
              <a:t>“Powerhouse”</a:t>
            </a:r>
          </a:p>
        </p:txBody>
      </p:sp>
      <p:sp>
        <p:nvSpPr>
          <p:cNvPr id="15" name="Freeform 15"/>
          <p:cNvSpPr/>
          <p:nvPr/>
        </p:nvSpPr>
        <p:spPr>
          <a:xfrm rot="-1960817">
            <a:off x="5338790" y="6343922"/>
            <a:ext cx="889480" cy="964206"/>
          </a:xfrm>
          <a:custGeom>
            <a:avLst/>
            <a:gdLst/>
            <a:ahLst/>
            <a:cxnLst/>
            <a:rect l="l" t="t" r="r" b="b"/>
            <a:pathLst>
              <a:path w="889480" h="964206">
                <a:moveTo>
                  <a:pt x="0" y="0"/>
                </a:moveTo>
                <a:lnTo>
                  <a:pt x="889480" y="0"/>
                </a:lnTo>
                <a:lnTo>
                  <a:pt x="889480" y="964206"/>
                </a:lnTo>
                <a:lnTo>
                  <a:pt x="0" y="96420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6" name="Freeform 16"/>
          <p:cNvSpPr/>
          <p:nvPr/>
        </p:nvSpPr>
        <p:spPr>
          <a:xfrm rot="-3465749">
            <a:off x="3897195" y="7328276"/>
            <a:ext cx="889480" cy="964206"/>
          </a:xfrm>
          <a:custGeom>
            <a:avLst/>
            <a:gdLst/>
            <a:ahLst/>
            <a:cxnLst/>
            <a:rect l="l" t="t" r="r" b="b"/>
            <a:pathLst>
              <a:path w="889480" h="964206">
                <a:moveTo>
                  <a:pt x="0" y="0"/>
                </a:moveTo>
                <a:lnTo>
                  <a:pt x="889480" y="0"/>
                </a:lnTo>
                <a:lnTo>
                  <a:pt x="889480" y="964206"/>
                </a:lnTo>
                <a:lnTo>
                  <a:pt x="0" y="96420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7" name="TextBox 17"/>
          <p:cNvSpPr txBox="1"/>
          <p:nvPr/>
        </p:nvSpPr>
        <p:spPr>
          <a:xfrm>
            <a:off x="3473186" y="6864602"/>
            <a:ext cx="2239960" cy="341181"/>
          </a:xfrm>
          <a:prstGeom prst="rect">
            <a:avLst/>
          </a:prstGeom>
        </p:spPr>
        <p:txBody>
          <a:bodyPr lIns="0" tIns="0" rIns="0" bIns="0" rtlCol="0" anchor="t">
            <a:spAutoFit/>
          </a:bodyPr>
          <a:lstStyle/>
          <a:p>
            <a:pPr algn="ctr">
              <a:lnSpc>
                <a:spcPts val="2896"/>
              </a:lnSpc>
            </a:pPr>
            <a:r>
              <a:rPr lang="en-US" sz="2068">
                <a:solidFill>
                  <a:srgbClr val="000000"/>
                </a:solidFill>
                <a:latin typeface="Canva Sans"/>
                <a:ea typeface="Canva Sans"/>
                <a:cs typeface="Canva Sans"/>
                <a:sym typeface="Canva Sans"/>
              </a:rPr>
              <a:t>“Control Centre”</a:t>
            </a:r>
          </a:p>
        </p:txBody>
      </p:sp>
      <p:sp>
        <p:nvSpPr>
          <p:cNvPr id="18" name="TextBox 18"/>
          <p:cNvSpPr txBox="1"/>
          <p:nvPr/>
        </p:nvSpPr>
        <p:spPr>
          <a:xfrm>
            <a:off x="2278872" y="8143270"/>
            <a:ext cx="1852892" cy="341181"/>
          </a:xfrm>
          <a:prstGeom prst="rect">
            <a:avLst/>
          </a:prstGeom>
        </p:spPr>
        <p:txBody>
          <a:bodyPr lIns="0" tIns="0" rIns="0" bIns="0" rtlCol="0" anchor="t">
            <a:spAutoFit/>
          </a:bodyPr>
          <a:lstStyle/>
          <a:p>
            <a:pPr algn="ctr">
              <a:lnSpc>
                <a:spcPts val="2896"/>
              </a:lnSpc>
            </a:pPr>
            <a:r>
              <a:rPr lang="en-US" sz="2068">
                <a:solidFill>
                  <a:srgbClr val="000000"/>
                </a:solidFill>
                <a:latin typeface="Canva Sans"/>
                <a:ea typeface="Canva Sans"/>
                <a:cs typeface="Canva Sans"/>
                <a:sym typeface="Canva Sans"/>
              </a:rPr>
              <a:t>“Gatekeeper”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CF0F1"/>
        </a:solidFill>
        <a:effectLst/>
      </p:bgPr>
    </p:bg>
    <p:spTree>
      <p:nvGrpSpPr>
        <p:cNvPr id="1" name=""/>
        <p:cNvGrpSpPr/>
        <p:nvPr/>
      </p:nvGrpSpPr>
      <p:grpSpPr>
        <a:xfrm>
          <a:off x="0" y="0"/>
          <a:ext cx="0" cy="0"/>
          <a:chOff x="0" y="0"/>
          <a:chExt cx="0" cy="0"/>
        </a:xfrm>
      </p:grpSpPr>
      <p:sp>
        <p:nvSpPr>
          <p:cNvPr id="3" name="Freeform 3"/>
          <p:cNvSpPr/>
          <p:nvPr/>
        </p:nvSpPr>
        <p:spPr>
          <a:xfrm>
            <a:off x="16821599" y="590999"/>
            <a:ext cx="875402" cy="875402"/>
          </a:xfrm>
          <a:custGeom>
            <a:avLst/>
            <a:gdLst/>
            <a:ahLst/>
            <a:cxnLst/>
            <a:rect l="l" t="t" r="r" b="b"/>
            <a:pathLst>
              <a:path w="875402" h="875402">
                <a:moveTo>
                  <a:pt x="0" y="0"/>
                </a:moveTo>
                <a:lnTo>
                  <a:pt x="875402" y="0"/>
                </a:lnTo>
                <a:lnTo>
                  <a:pt x="875402" y="875402"/>
                </a:lnTo>
                <a:lnTo>
                  <a:pt x="0" y="87540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4" name="Freeform 4"/>
          <p:cNvSpPr/>
          <p:nvPr/>
        </p:nvSpPr>
        <p:spPr>
          <a:xfrm>
            <a:off x="1028700" y="9536883"/>
            <a:ext cx="1447318" cy="1447318"/>
          </a:xfrm>
          <a:custGeom>
            <a:avLst/>
            <a:gdLst/>
            <a:ahLst/>
            <a:cxnLst/>
            <a:rect l="l" t="t" r="r" b="b"/>
            <a:pathLst>
              <a:path w="1447318" h="1447318">
                <a:moveTo>
                  <a:pt x="0" y="0"/>
                </a:moveTo>
                <a:lnTo>
                  <a:pt x="1447318" y="0"/>
                </a:lnTo>
                <a:lnTo>
                  <a:pt x="1447318" y="1447318"/>
                </a:lnTo>
                <a:lnTo>
                  <a:pt x="0" y="144731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10" name="TextBox 10"/>
          <p:cNvSpPr txBox="1"/>
          <p:nvPr/>
        </p:nvSpPr>
        <p:spPr>
          <a:xfrm>
            <a:off x="1028700" y="905847"/>
            <a:ext cx="11763671" cy="1094740"/>
          </a:xfrm>
          <a:prstGeom prst="rect">
            <a:avLst/>
          </a:prstGeom>
        </p:spPr>
        <p:txBody>
          <a:bodyPr lIns="0" tIns="0" rIns="0" bIns="0" rtlCol="0" anchor="t">
            <a:spAutoFit/>
          </a:bodyPr>
          <a:lstStyle/>
          <a:p>
            <a:pPr algn="l">
              <a:lnSpc>
                <a:spcPts val="8959"/>
              </a:lnSpc>
            </a:pPr>
            <a:r>
              <a:rPr lang="en-US" sz="6399">
                <a:solidFill>
                  <a:srgbClr val="109B7F"/>
                </a:solidFill>
                <a:latin typeface="Peace Sans"/>
                <a:ea typeface="Peace Sans"/>
                <a:cs typeface="Peace Sans"/>
                <a:sym typeface="Peace Sans"/>
              </a:rPr>
              <a:t>What do cells need to grow?</a:t>
            </a:r>
          </a:p>
        </p:txBody>
      </p:sp>
      <p:sp>
        <p:nvSpPr>
          <p:cNvPr id="11" name="Freeform 11"/>
          <p:cNvSpPr/>
          <p:nvPr/>
        </p:nvSpPr>
        <p:spPr>
          <a:xfrm rot="5400000">
            <a:off x="12441647" y="2992364"/>
            <a:ext cx="4799101" cy="4834259"/>
          </a:xfrm>
          <a:custGeom>
            <a:avLst/>
            <a:gdLst/>
            <a:ahLst/>
            <a:cxnLst/>
            <a:rect l="l" t="t" r="r" b="b"/>
            <a:pathLst>
              <a:path w="4799101" h="4834259">
                <a:moveTo>
                  <a:pt x="0" y="0"/>
                </a:moveTo>
                <a:lnTo>
                  <a:pt x="4799102" y="0"/>
                </a:lnTo>
                <a:lnTo>
                  <a:pt x="4799102" y="4834259"/>
                </a:lnTo>
                <a:lnTo>
                  <a:pt x="0" y="483425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grpSp>
        <p:nvGrpSpPr>
          <p:cNvPr id="20" name="Group 20"/>
          <p:cNvGrpSpPr/>
          <p:nvPr/>
        </p:nvGrpSpPr>
        <p:grpSpPr>
          <a:xfrm>
            <a:off x="16565337" y="335709"/>
            <a:ext cx="1385982" cy="1385982"/>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a:stretch>
                <a:fillRect l="-56024" t="-54209" r="-53195" b="-55010"/>
              </a:stretch>
            </a:blipFill>
          </p:spPr>
          <p:txBody>
            <a:bodyPr/>
            <a:lstStyle/>
            <a:p>
              <a:endParaRPr lang="en-GB"/>
            </a:p>
          </p:txBody>
        </p:sp>
      </p:grpSp>
      <p:sp>
        <p:nvSpPr>
          <p:cNvPr id="23" name="TextBox 22">
            <a:extLst>
              <a:ext uri="{FF2B5EF4-FFF2-40B4-BE49-F238E27FC236}">
                <a16:creationId xmlns:a16="http://schemas.microsoft.com/office/drawing/2014/main" id="{464DB5AC-8CAD-4168-BB95-11419DF85284}"/>
              </a:ext>
            </a:extLst>
          </p:cNvPr>
          <p:cNvSpPr txBox="1"/>
          <p:nvPr/>
        </p:nvSpPr>
        <p:spPr>
          <a:xfrm>
            <a:off x="1291933" y="3003927"/>
            <a:ext cx="9144000" cy="4154984"/>
          </a:xfrm>
          <a:prstGeom prst="rect">
            <a:avLst/>
          </a:prstGeom>
          <a:noFill/>
        </p:spPr>
        <p:txBody>
          <a:bodyPr wrap="square">
            <a:spAutoFit/>
          </a:bodyPr>
          <a:lstStyle/>
          <a:p>
            <a:r>
              <a:rPr lang="en-GB" sz="4400" dirty="0"/>
              <a:t>Cells need:</a:t>
            </a:r>
          </a:p>
          <a:p>
            <a:r>
              <a:rPr lang="en-GB" sz="4400" dirty="0"/>
              <a:t>• Nutrients (like food)</a:t>
            </a:r>
          </a:p>
          <a:p>
            <a:r>
              <a:rPr lang="en-GB" sz="4400" dirty="0"/>
              <a:t>• Oxygen</a:t>
            </a:r>
          </a:p>
          <a:p>
            <a:r>
              <a:rPr lang="en-GB" sz="4400" dirty="0"/>
              <a:t>• Controlled temperature (~37°C)</a:t>
            </a:r>
          </a:p>
          <a:p>
            <a:r>
              <a:rPr lang="en-GB" sz="4400" dirty="0"/>
              <a:t>• Moisture/liquid environment</a:t>
            </a:r>
          </a:p>
          <a:p>
            <a:r>
              <a:rPr lang="en-GB" sz="4400" dirty="0"/>
              <a:t>• Protection from infection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3442" t="-10928" r="-3414" b="-15636"/>
            </a:stretch>
          </a:blipFill>
        </p:spPr>
        <p:txBody>
          <a:bodyPr/>
          <a:lstStyle/>
          <a:p>
            <a:endParaRPr lang="en-GB"/>
          </a:p>
        </p:txBody>
      </p:sp>
      <p:sp>
        <p:nvSpPr>
          <p:cNvPr id="3" name="Freeform 3"/>
          <p:cNvSpPr/>
          <p:nvPr/>
        </p:nvSpPr>
        <p:spPr>
          <a:xfrm>
            <a:off x="-790376" y="8577755"/>
            <a:ext cx="2639349" cy="2639349"/>
          </a:xfrm>
          <a:custGeom>
            <a:avLst/>
            <a:gdLst/>
            <a:ahLst/>
            <a:cxnLst/>
            <a:rect l="l" t="t" r="r" b="b"/>
            <a:pathLst>
              <a:path w="2639349" h="2639349">
                <a:moveTo>
                  <a:pt x="0" y="0"/>
                </a:moveTo>
                <a:lnTo>
                  <a:pt x="2639349" y="0"/>
                </a:lnTo>
                <a:lnTo>
                  <a:pt x="2639349" y="2639350"/>
                </a:lnTo>
                <a:lnTo>
                  <a:pt x="0" y="2639350"/>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GB"/>
          </a:p>
        </p:txBody>
      </p:sp>
      <p:sp>
        <p:nvSpPr>
          <p:cNvPr id="4" name="Freeform 4"/>
          <p:cNvSpPr/>
          <p:nvPr/>
        </p:nvSpPr>
        <p:spPr>
          <a:xfrm>
            <a:off x="-3130" y="0"/>
            <a:ext cx="12611506" cy="10287000"/>
          </a:xfrm>
          <a:custGeom>
            <a:avLst/>
            <a:gdLst/>
            <a:ahLst/>
            <a:cxnLst/>
            <a:rect l="l" t="t" r="r" b="b"/>
            <a:pathLst>
              <a:path w="12611506" h="10287000">
                <a:moveTo>
                  <a:pt x="0" y="0"/>
                </a:moveTo>
                <a:lnTo>
                  <a:pt x="12611505" y="0"/>
                </a:lnTo>
                <a:lnTo>
                  <a:pt x="12611505" y="10287000"/>
                </a:lnTo>
                <a:lnTo>
                  <a:pt x="0" y="10287000"/>
                </a:lnTo>
                <a:lnTo>
                  <a:pt x="0" y="0"/>
                </a:lnTo>
                <a:close/>
              </a:path>
            </a:pathLst>
          </a:custGeom>
          <a:blipFill>
            <a:blip r:embed="rId5">
              <a:alphaModFix amt="31999"/>
            </a:blip>
            <a:stretch>
              <a:fillRect l="-14565" r="-31092"/>
            </a:stretch>
          </a:blipFill>
        </p:spPr>
        <p:txBody>
          <a:bodyPr/>
          <a:lstStyle/>
          <a:p>
            <a:endParaRPr lang="en-GB"/>
          </a:p>
        </p:txBody>
      </p:sp>
      <p:sp>
        <p:nvSpPr>
          <p:cNvPr id="5" name="Freeform 5"/>
          <p:cNvSpPr/>
          <p:nvPr/>
        </p:nvSpPr>
        <p:spPr>
          <a:xfrm>
            <a:off x="12608375" y="0"/>
            <a:ext cx="5679625" cy="10287000"/>
          </a:xfrm>
          <a:custGeom>
            <a:avLst/>
            <a:gdLst/>
            <a:ahLst/>
            <a:cxnLst/>
            <a:rect l="l" t="t" r="r" b="b"/>
            <a:pathLst>
              <a:path w="5679625" h="10287000">
                <a:moveTo>
                  <a:pt x="0" y="0"/>
                </a:moveTo>
                <a:lnTo>
                  <a:pt x="5679625" y="0"/>
                </a:lnTo>
                <a:lnTo>
                  <a:pt x="5679625" y="10287000"/>
                </a:lnTo>
                <a:lnTo>
                  <a:pt x="0" y="10287000"/>
                </a:lnTo>
                <a:lnTo>
                  <a:pt x="0" y="0"/>
                </a:lnTo>
                <a:close/>
              </a:path>
            </a:pathLst>
          </a:custGeom>
          <a:blipFill>
            <a:blip r:embed="rId6">
              <a:alphaModFix amt="44999"/>
            </a:blip>
            <a:stretch>
              <a:fillRect l="-136083" r="-35259"/>
            </a:stretch>
          </a:blipFill>
        </p:spPr>
        <p:txBody>
          <a:bodyPr/>
          <a:lstStyle/>
          <a:p>
            <a:endParaRPr lang="en-GB"/>
          </a:p>
        </p:txBody>
      </p:sp>
      <p:grpSp>
        <p:nvGrpSpPr>
          <p:cNvPr id="6" name="Group 6"/>
          <p:cNvGrpSpPr/>
          <p:nvPr/>
        </p:nvGrpSpPr>
        <p:grpSpPr>
          <a:xfrm>
            <a:off x="15107698" y="269203"/>
            <a:ext cx="2858736" cy="285873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a:stretch>
                <a:fillRect l="-25888" t="-23229" r="-23584" b="-26243"/>
              </a:stretch>
            </a:blipFill>
          </p:spPr>
          <p:txBody>
            <a:bodyPr/>
            <a:lstStyle/>
            <a:p>
              <a:endParaRPr lang="en-GB"/>
            </a:p>
          </p:txBody>
        </p:sp>
      </p:grpSp>
      <p:sp>
        <p:nvSpPr>
          <p:cNvPr id="8" name="TextBox 8"/>
          <p:cNvSpPr txBox="1"/>
          <p:nvPr/>
        </p:nvSpPr>
        <p:spPr>
          <a:xfrm>
            <a:off x="1458870" y="3891086"/>
            <a:ext cx="10478250" cy="2309242"/>
          </a:xfrm>
          <a:prstGeom prst="rect">
            <a:avLst/>
          </a:prstGeom>
        </p:spPr>
        <p:txBody>
          <a:bodyPr lIns="0" tIns="0" rIns="0" bIns="0" rtlCol="0" anchor="t">
            <a:spAutoFit/>
          </a:bodyPr>
          <a:lstStyle/>
          <a:p>
            <a:pPr algn="l">
              <a:lnSpc>
                <a:spcPts val="8832"/>
              </a:lnSpc>
            </a:pPr>
            <a:r>
              <a:rPr lang="en-US" sz="9200" b="1">
                <a:solidFill>
                  <a:srgbClr val="FFFFFF"/>
                </a:solidFill>
                <a:latin typeface="Lato Heavy"/>
                <a:ea typeface="Lato Heavy"/>
                <a:cs typeface="Lato Heavy"/>
                <a:sym typeface="Lato Heavy"/>
              </a:rPr>
              <a:t>TISSUES AND ORGANS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09B7F"/>
        </a:solidFill>
        <a:effectLst/>
      </p:bgPr>
    </p:bg>
    <p:spTree>
      <p:nvGrpSpPr>
        <p:cNvPr id="1" name=""/>
        <p:cNvGrpSpPr/>
        <p:nvPr/>
      </p:nvGrpSpPr>
      <p:grpSpPr>
        <a:xfrm>
          <a:off x="0" y="0"/>
          <a:ext cx="0" cy="0"/>
          <a:chOff x="0" y="0"/>
          <a:chExt cx="0" cy="0"/>
        </a:xfrm>
      </p:grpSpPr>
      <p:sp>
        <p:nvSpPr>
          <p:cNvPr id="2" name="Freeform 2"/>
          <p:cNvSpPr/>
          <p:nvPr/>
        </p:nvSpPr>
        <p:spPr>
          <a:xfrm>
            <a:off x="-342648" y="-388004"/>
            <a:ext cx="18973296" cy="11486211"/>
          </a:xfrm>
          <a:custGeom>
            <a:avLst/>
            <a:gdLst/>
            <a:ahLst/>
            <a:cxnLst/>
            <a:rect l="l" t="t" r="r" b="b"/>
            <a:pathLst>
              <a:path w="18973296" h="11486211">
                <a:moveTo>
                  <a:pt x="0" y="0"/>
                </a:moveTo>
                <a:lnTo>
                  <a:pt x="18973296" y="0"/>
                </a:lnTo>
                <a:lnTo>
                  <a:pt x="18973296" y="11486211"/>
                </a:lnTo>
                <a:lnTo>
                  <a:pt x="0" y="11486211"/>
                </a:lnTo>
                <a:lnTo>
                  <a:pt x="0" y="0"/>
                </a:lnTo>
                <a:close/>
              </a:path>
            </a:pathLst>
          </a:custGeom>
          <a:blipFill>
            <a:blip r:embed="rId3">
              <a:extLst>
                <a:ext uri="{96DAC541-7B7A-43D3-8B79-37D633B846F1}">
                  <asvg:svgBlip xmlns:asvg="http://schemas.microsoft.com/office/drawing/2016/SVG/main" r:embed="rId4"/>
                </a:ext>
              </a:extLst>
            </a:blip>
            <a:stretch>
              <a:fillRect l="-9407" t="-22837" r="-8106" b="-26806"/>
            </a:stretch>
          </a:blipFill>
        </p:spPr>
        <p:txBody>
          <a:bodyPr/>
          <a:lstStyle/>
          <a:p>
            <a:endParaRPr lang="en-GB"/>
          </a:p>
        </p:txBody>
      </p:sp>
      <p:grpSp>
        <p:nvGrpSpPr>
          <p:cNvPr id="3" name="Group 3"/>
          <p:cNvGrpSpPr/>
          <p:nvPr/>
        </p:nvGrpSpPr>
        <p:grpSpPr>
          <a:xfrm>
            <a:off x="2536625" y="2152999"/>
            <a:ext cx="13214750" cy="5981002"/>
            <a:chOff x="0" y="0"/>
            <a:chExt cx="3291968" cy="1489946"/>
          </a:xfrm>
        </p:grpSpPr>
        <p:sp>
          <p:nvSpPr>
            <p:cNvPr id="4" name="Freeform 4"/>
            <p:cNvSpPr/>
            <p:nvPr/>
          </p:nvSpPr>
          <p:spPr>
            <a:xfrm>
              <a:off x="0" y="0"/>
              <a:ext cx="3291968" cy="1489946"/>
            </a:xfrm>
            <a:custGeom>
              <a:avLst/>
              <a:gdLst/>
              <a:ahLst/>
              <a:cxnLst/>
              <a:rect l="l" t="t" r="r" b="b"/>
              <a:pathLst>
                <a:path w="3291968" h="1489946">
                  <a:moveTo>
                    <a:pt x="29879" y="0"/>
                  </a:moveTo>
                  <a:lnTo>
                    <a:pt x="3262090" y="0"/>
                  </a:lnTo>
                  <a:cubicBezTo>
                    <a:pt x="3270014" y="0"/>
                    <a:pt x="3277614" y="3148"/>
                    <a:pt x="3283217" y="8751"/>
                  </a:cubicBezTo>
                  <a:cubicBezTo>
                    <a:pt x="3288821" y="14355"/>
                    <a:pt x="3291968" y="21954"/>
                    <a:pt x="3291968" y="29879"/>
                  </a:cubicBezTo>
                  <a:lnTo>
                    <a:pt x="3291968" y="1460068"/>
                  </a:lnTo>
                  <a:cubicBezTo>
                    <a:pt x="3291968" y="1476569"/>
                    <a:pt x="3278591" y="1489946"/>
                    <a:pt x="3262090" y="1489946"/>
                  </a:cubicBezTo>
                  <a:lnTo>
                    <a:pt x="29879" y="1489946"/>
                  </a:lnTo>
                  <a:cubicBezTo>
                    <a:pt x="13377" y="1489946"/>
                    <a:pt x="0" y="1476569"/>
                    <a:pt x="0" y="1460068"/>
                  </a:cubicBezTo>
                  <a:lnTo>
                    <a:pt x="0" y="29879"/>
                  </a:lnTo>
                  <a:cubicBezTo>
                    <a:pt x="0" y="13377"/>
                    <a:pt x="13377" y="0"/>
                    <a:pt x="29879" y="0"/>
                  </a:cubicBezTo>
                  <a:close/>
                </a:path>
              </a:pathLst>
            </a:custGeom>
            <a:solidFill>
              <a:srgbClr val="FFFFFF"/>
            </a:solidFill>
          </p:spPr>
          <p:txBody>
            <a:bodyPr/>
            <a:lstStyle/>
            <a:p>
              <a:endParaRPr lang="en-GB"/>
            </a:p>
          </p:txBody>
        </p:sp>
        <p:sp>
          <p:nvSpPr>
            <p:cNvPr id="5" name="TextBox 5"/>
            <p:cNvSpPr txBox="1"/>
            <p:nvPr/>
          </p:nvSpPr>
          <p:spPr>
            <a:xfrm>
              <a:off x="0" y="-95250"/>
              <a:ext cx="3291968" cy="1585196"/>
            </a:xfrm>
            <a:prstGeom prst="rect">
              <a:avLst/>
            </a:prstGeom>
          </p:spPr>
          <p:txBody>
            <a:bodyPr lIns="254000" tIns="254000" rIns="254000" bIns="254000" rtlCol="0" anchor="ctr"/>
            <a:lstStyle/>
            <a:p>
              <a:pPr algn="ctr">
                <a:lnSpc>
                  <a:spcPts val="6719"/>
                </a:lnSpc>
              </a:pPr>
              <a:endParaRPr/>
            </a:p>
          </p:txBody>
        </p:sp>
      </p:grpSp>
      <p:sp>
        <p:nvSpPr>
          <p:cNvPr id="6" name="TextBox 6"/>
          <p:cNvSpPr txBox="1"/>
          <p:nvPr/>
        </p:nvSpPr>
        <p:spPr>
          <a:xfrm>
            <a:off x="3022085" y="3242755"/>
            <a:ext cx="12243831" cy="3830064"/>
          </a:xfrm>
          <a:prstGeom prst="rect">
            <a:avLst/>
          </a:prstGeom>
        </p:spPr>
        <p:txBody>
          <a:bodyPr lIns="0" tIns="0" rIns="0" bIns="0" rtlCol="0" anchor="t">
            <a:spAutoFit/>
          </a:bodyPr>
          <a:lstStyle/>
          <a:p>
            <a:pPr algn="ctr">
              <a:lnSpc>
                <a:spcPts val="9203"/>
              </a:lnSpc>
            </a:pPr>
            <a:r>
              <a:rPr lang="en-US" sz="10113" b="1" spc="-455">
                <a:solidFill>
                  <a:srgbClr val="121749"/>
                </a:solidFill>
                <a:latin typeface="Gaegu Bold"/>
                <a:ea typeface="Gaegu Bold"/>
                <a:cs typeface="Gaegu Bold"/>
                <a:sym typeface="Gaegu Bold"/>
              </a:rPr>
              <a:t>HUMANS ARE MADE UP OF CELLS, TISSUES AND ORGANS.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09B7F"/>
        </a:solidFill>
        <a:effectLst/>
      </p:bgPr>
    </p:bg>
    <p:spTree>
      <p:nvGrpSpPr>
        <p:cNvPr id="1" name=""/>
        <p:cNvGrpSpPr/>
        <p:nvPr/>
      </p:nvGrpSpPr>
      <p:grpSpPr>
        <a:xfrm>
          <a:off x="0" y="0"/>
          <a:ext cx="0" cy="0"/>
          <a:chOff x="0" y="0"/>
          <a:chExt cx="0" cy="0"/>
        </a:xfrm>
      </p:grpSpPr>
      <p:grpSp>
        <p:nvGrpSpPr>
          <p:cNvPr id="2" name="Group 2"/>
          <p:cNvGrpSpPr/>
          <p:nvPr/>
        </p:nvGrpSpPr>
        <p:grpSpPr>
          <a:xfrm>
            <a:off x="2221997" y="4546771"/>
            <a:ext cx="13844006" cy="3068024"/>
            <a:chOff x="0" y="0"/>
            <a:chExt cx="3036478" cy="672926"/>
          </a:xfrm>
        </p:grpSpPr>
        <p:sp>
          <p:nvSpPr>
            <p:cNvPr id="3" name="Freeform 3"/>
            <p:cNvSpPr/>
            <p:nvPr/>
          </p:nvSpPr>
          <p:spPr>
            <a:xfrm>
              <a:off x="0" y="0"/>
              <a:ext cx="3036478" cy="672926"/>
            </a:xfrm>
            <a:custGeom>
              <a:avLst/>
              <a:gdLst/>
              <a:ahLst/>
              <a:cxnLst/>
              <a:rect l="l" t="t" r="r" b="b"/>
              <a:pathLst>
                <a:path w="3036478" h="672926">
                  <a:moveTo>
                    <a:pt x="28520" y="0"/>
                  </a:moveTo>
                  <a:lnTo>
                    <a:pt x="3007957" y="0"/>
                  </a:lnTo>
                  <a:cubicBezTo>
                    <a:pt x="3023709" y="0"/>
                    <a:pt x="3036478" y="12769"/>
                    <a:pt x="3036478" y="28520"/>
                  </a:cubicBezTo>
                  <a:lnTo>
                    <a:pt x="3036478" y="644405"/>
                  </a:lnTo>
                  <a:cubicBezTo>
                    <a:pt x="3036478" y="660157"/>
                    <a:pt x="3023709" y="672926"/>
                    <a:pt x="3007957" y="672926"/>
                  </a:cubicBezTo>
                  <a:lnTo>
                    <a:pt x="28520" y="672926"/>
                  </a:lnTo>
                  <a:cubicBezTo>
                    <a:pt x="12769" y="672926"/>
                    <a:pt x="0" y="660157"/>
                    <a:pt x="0" y="644405"/>
                  </a:cubicBezTo>
                  <a:lnTo>
                    <a:pt x="0" y="28520"/>
                  </a:lnTo>
                  <a:cubicBezTo>
                    <a:pt x="0" y="12769"/>
                    <a:pt x="12769" y="0"/>
                    <a:pt x="28520" y="0"/>
                  </a:cubicBezTo>
                  <a:close/>
                </a:path>
              </a:pathLst>
            </a:custGeom>
            <a:solidFill>
              <a:srgbClr val="FFFFFF"/>
            </a:solidFill>
          </p:spPr>
          <p:txBody>
            <a:bodyPr/>
            <a:lstStyle/>
            <a:p>
              <a:endParaRPr lang="en-GB"/>
            </a:p>
          </p:txBody>
        </p:sp>
        <p:sp>
          <p:nvSpPr>
            <p:cNvPr id="4" name="TextBox 4"/>
            <p:cNvSpPr txBox="1"/>
            <p:nvPr/>
          </p:nvSpPr>
          <p:spPr>
            <a:xfrm>
              <a:off x="0" y="-95250"/>
              <a:ext cx="3036478" cy="768176"/>
            </a:xfrm>
            <a:prstGeom prst="rect">
              <a:avLst/>
            </a:prstGeom>
          </p:spPr>
          <p:txBody>
            <a:bodyPr lIns="254000" tIns="254000" rIns="254000" bIns="254000" rtlCol="0" anchor="ctr"/>
            <a:lstStyle/>
            <a:p>
              <a:pPr algn="ctr">
                <a:lnSpc>
                  <a:spcPts val="6719"/>
                </a:lnSpc>
              </a:pPr>
              <a:r>
                <a:rPr lang="en-US" sz="4799">
                  <a:solidFill>
                    <a:srgbClr val="121749"/>
                  </a:solidFill>
                  <a:latin typeface="Peace Sans"/>
                  <a:ea typeface="Peace Sans"/>
                  <a:cs typeface="Peace Sans"/>
                  <a:sym typeface="Peace Sans"/>
                </a:rPr>
                <a:t>Tissue is a group of cells that have the same structure and function. </a:t>
              </a:r>
            </a:p>
          </p:txBody>
        </p:sp>
      </p:grpSp>
      <p:sp>
        <p:nvSpPr>
          <p:cNvPr id="5" name="Freeform 5"/>
          <p:cNvSpPr/>
          <p:nvPr/>
        </p:nvSpPr>
        <p:spPr>
          <a:xfrm>
            <a:off x="15248108" y="4546771"/>
            <a:ext cx="2249736" cy="1985392"/>
          </a:xfrm>
          <a:custGeom>
            <a:avLst/>
            <a:gdLst/>
            <a:ahLst/>
            <a:cxnLst/>
            <a:rect l="l" t="t" r="r" b="b"/>
            <a:pathLst>
              <a:path w="2249736" h="1985392">
                <a:moveTo>
                  <a:pt x="0" y="0"/>
                </a:moveTo>
                <a:lnTo>
                  <a:pt x="2249735" y="0"/>
                </a:lnTo>
                <a:lnTo>
                  <a:pt x="2249735" y="1985392"/>
                </a:lnTo>
                <a:lnTo>
                  <a:pt x="0" y="198539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 name="Freeform 6"/>
          <p:cNvSpPr/>
          <p:nvPr/>
        </p:nvSpPr>
        <p:spPr>
          <a:xfrm>
            <a:off x="14508191" y="6940451"/>
            <a:ext cx="2847876" cy="2847876"/>
          </a:xfrm>
          <a:custGeom>
            <a:avLst/>
            <a:gdLst/>
            <a:ahLst/>
            <a:cxnLst/>
            <a:rect l="l" t="t" r="r" b="b"/>
            <a:pathLst>
              <a:path w="2847876" h="2847876">
                <a:moveTo>
                  <a:pt x="0" y="0"/>
                </a:moveTo>
                <a:lnTo>
                  <a:pt x="2847876" y="0"/>
                </a:lnTo>
                <a:lnTo>
                  <a:pt x="2847876" y="2847876"/>
                </a:lnTo>
                <a:lnTo>
                  <a:pt x="0" y="2847876"/>
                </a:lnTo>
                <a:lnTo>
                  <a:pt x="0" y="0"/>
                </a:lnTo>
                <a:close/>
              </a:path>
            </a:pathLst>
          </a:custGeom>
          <a:blipFill>
            <a:blip r:embed="rId5"/>
            <a:stretch>
              <a:fillRect/>
            </a:stretch>
          </a:blipFill>
        </p:spPr>
        <p:txBody>
          <a:bodyPr/>
          <a:lstStyle/>
          <a:p>
            <a:endParaRPr lang="en-GB"/>
          </a:p>
        </p:txBody>
      </p:sp>
      <p:sp>
        <p:nvSpPr>
          <p:cNvPr id="7" name="Freeform 7"/>
          <p:cNvSpPr/>
          <p:nvPr/>
        </p:nvSpPr>
        <p:spPr>
          <a:xfrm>
            <a:off x="786128" y="3204715"/>
            <a:ext cx="2045209" cy="5260987"/>
          </a:xfrm>
          <a:custGeom>
            <a:avLst/>
            <a:gdLst/>
            <a:ahLst/>
            <a:cxnLst/>
            <a:rect l="l" t="t" r="r" b="b"/>
            <a:pathLst>
              <a:path w="2045209" h="5260987">
                <a:moveTo>
                  <a:pt x="0" y="0"/>
                </a:moveTo>
                <a:lnTo>
                  <a:pt x="2045208" y="0"/>
                </a:lnTo>
                <a:lnTo>
                  <a:pt x="2045208" y="5260986"/>
                </a:lnTo>
                <a:lnTo>
                  <a:pt x="0" y="526098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8" name="TextBox 8"/>
          <p:cNvSpPr txBox="1"/>
          <p:nvPr/>
        </p:nvSpPr>
        <p:spPr>
          <a:xfrm>
            <a:off x="2681327" y="1996580"/>
            <a:ext cx="12925345" cy="2026803"/>
          </a:xfrm>
          <a:prstGeom prst="rect">
            <a:avLst/>
          </a:prstGeom>
        </p:spPr>
        <p:txBody>
          <a:bodyPr lIns="0" tIns="0" rIns="0" bIns="0" rtlCol="0" anchor="t">
            <a:spAutoFit/>
          </a:bodyPr>
          <a:lstStyle/>
          <a:p>
            <a:pPr algn="ctr">
              <a:lnSpc>
                <a:spcPts val="12491"/>
              </a:lnSpc>
            </a:pPr>
            <a:r>
              <a:rPr lang="en-US" sz="13727" b="1" spc="-617">
                <a:solidFill>
                  <a:srgbClr val="FFFFFF"/>
                </a:solidFill>
                <a:latin typeface="Gaegu Bold"/>
                <a:ea typeface="Gaegu Bold"/>
                <a:cs typeface="Gaegu Bold"/>
                <a:sym typeface="Gaegu Bold"/>
              </a:rPr>
              <a:t>WHAT IS TISSUE?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09B7F"/>
        </a:solidFill>
        <a:effectLst/>
      </p:bgPr>
    </p:bg>
    <p:spTree>
      <p:nvGrpSpPr>
        <p:cNvPr id="1" name=""/>
        <p:cNvGrpSpPr/>
        <p:nvPr/>
      </p:nvGrpSpPr>
      <p:grpSpPr>
        <a:xfrm>
          <a:off x="0" y="0"/>
          <a:ext cx="0" cy="0"/>
          <a:chOff x="0" y="0"/>
          <a:chExt cx="0" cy="0"/>
        </a:xfrm>
      </p:grpSpPr>
      <p:grpSp>
        <p:nvGrpSpPr>
          <p:cNvPr id="2" name="Group 2"/>
          <p:cNvGrpSpPr/>
          <p:nvPr/>
        </p:nvGrpSpPr>
        <p:grpSpPr>
          <a:xfrm>
            <a:off x="2103254" y="4070632"/>
            <a:ext cx="14081491" cy="3068024"/>
            <a:chOff x="0" y="0"/>
            <a:chExt cx="3088567" cy="672926"/>
          </a:xfrm>
        </p:grpSpPr>
        <p:sp>
          <p:nvSpPr>
            <p:cNvPr id="3" name="Freeform 3"/>
            <p:cNvSpPr/>
            <p:nvPr/>
          </p:nvSpPr>
          <p:spPr>
            <a:xfrm>
              <a:off x="0" y="0"/>
              <a:ext cx="3088567" cy="672926"/>
            </a:xfrm>
            <a:custGeom>
              <a:avLst/>
              <a:gdLst/>
              <a:ahLst/>
              <a:cxnLst/>
              <a:rect l="l" t="t" r="r" b="b"/>
              <a:pathLst>
                <a:path w="3088567" h="672926">
                  <a:moveTo>
                    <a:pt x="28039" y="0"/>
                  </a:moveTo>
                  <a:lnTo>
                    <a:pt x="3060527" y="0"/>
                  </a:lnTo>
                  <a:cubicBezTo>
                    <a:pt x="3076013" y="0"/>
                    <a:pt x="3088567" y="12554"/>
                    <a:pt x="3088567" y="28039"/>
                  </a:cubicBezTo>
                  <a:lnTo>
                    <a:pt x="3088567" y="644886"/>
                  </a:lnTo>
                  <a:cubicBezTo>
                    <a:pt x="3088567" y="652323"/>
                    <a:pt x="3085613" y="659455"/>
                    <a:pt x="3080354" y="664713"/>
                  </a:cubicBezTo>
                  <a:cubicBezTo>
                    <a:pt x="3075096" y="669972"/>
                    <a:pt x="3067964" y="672926"/>
                    <a:pt x="3060527" y="672926"/>
                  </a:cubicBezTo>
                  <a:lnTo>
                    <a:pt x="28039" y="672926"/>
                  </a:lnTo>
                  <a:cubicBezTo>
                    <a:pt x="20603" y="672926"/>
                    <a:pt x="13471" y="669972"/>
                    <a:pt x="8213" y="664713"/>
                  </a:cubicBezTo>
                  <a:cubicBezTo>
                    <a:pt x="2954" y="659455"/>
                    <a:pt x="0" y="652323"/>
                    <a:pt x="0" y="644886"/>
                  </a:cubicBezTo>
                  <a:lnTo>
                    <a:pt x="0" y="28039"/>
                  </a:lnTo>
                  <a:cubicBezTo>
                    <a:pt x="0" y="20603"/>
                    <a:pt x="2954" y="13471"/>
                    <a:pt x="8213" y="8213"/>
                  </a:cubicBezTo>
                  <a:cubicBezTo>
                    <a:pt x="13471" y="2954"/>
                    <a:pt x="20603" y="0"/>
                    <a:pt x="28039" y="0"/>
                  </a:cubicBezTo>
                  <a:close/>
                </a:path>
              </a:pathLst>
            </a:custGeom>
            <a:solidFill>
              <a:srgbClr val="FFFFFF"/>
            </a:solidFill>
          </p:spPr>
          <p:txBody>
            <a:bodyPr/>
            <a:lstStyle/>
            <a:p>
              <a:endParaRPr lang="en-GB"/>
            </a:p>
          </p:txBody>
        </p:sp>
        <p:sp>
          <p:nvSpPr>
            <p:cNvPr id="4" name="TextBox 4"/>
            <p:cNvSpPr txBox="1"/>
            <p:nvPr/>
          </p:nvSpPr>
          <p:spPr>
            <a:xfrm>
              <a:off x="0" y="-95250"/>
              <a:ext cx="3088567" cy="768176"/>
            </a:xfrm>
            <a:prstGeom prst="rect">
              <a:avLst/>
            </a:prstGeom>
          </p:spPr>
          <p:txBody>
            <a:bodyPr lIns="254000" tIns="254000" rIns="254000" bIns="254000" rtlCol="0" anchor="ctr"/>
            <a:lstStyle/>
            <a:p>
              <a:pPr algn="ctr">
                <a:lnSpc>
                  <a:spcPts val="6719"/>
                </a:lnSpc>
              </a:pPr>
              <a:r>
                <a:rPr lang="en-US" sz="4799">
                  <a:solidFill>
                    <a:srgbClr val="121749"/>
                  </a:solidFill>
                  <a:latin typeface="Peace Sans"/>
                  <a:ea typeface="Peace Sans"/>
                  <a:cs typeface="Peace Sans"/>
                  <a:sym typeface="Peace Sans"/>
                </a:rPr>
                <a:t>Organs are made up of two or more </a:t>
              </a:r>
            </a:p>
            <a:p>
              <a:pPr algn="ctr">
                <a:lnSpc>
                  <a:spcPts val="6719"/>
                </a:lnSpc>
              </a:pPr>
              <a:r>
                <a:rPr lang="en-US" sz="4799">
                  <a:solidFill>
                    <a:srgbClr val="121749"/>
                  </a:solidFill>
                  <a:latin typeface="Peace Sans"/>
                  <a:ea typeface="Peace Sans"/>
                  <a:cs typeface="Peace Sans"/>
                  <a:sym typeface="Peace Sans"/>
                </a:rPr>
                <a:t>types of tissue organised to perform a</a:t>
              </a:r>
            </a:p>
            <a:p>
              <a:pPr algn="ctr">
                <a:lnSpc>
                  <a:spcPts val="6719"/>
                </a:lnSpc>
              </a:pPr>
              <a:r>
                <a:rPr lang="en-US" sz="4799">
                  <a:solidFill>
                    <a:srgbClr val="121749"/>
                  </a:solidFill>
                  <a:latin typeface="Peace Sans"/>
                  <a:ea typeface="Peace Sans"/>
                  <a:cs typeface="Peace Sans"/>
                  <a:sym typeface="Peace Sans"/>
                </a:rPr>
                <a:t>specific function.</a:t>
              </a:r>
            </a:p>
          </p:txBody>
        </p:sp>
      </p:grpSp>
      <p:sp>
        <p:nvSpPr>
          <p:cNvPr id="5" name="Freeform 5"/>
          <p:cNvSpPr/>
          <p:nvPr/>
        </p:nvSpPr>
        <p:spPr>
          <a:xfrm>
            <a:off x="579254" y="2626306"/>
            <a:ext cx="3048000" cy="2394065"/>
          </a:xfrm>
          <a:custGeom>
            <a:avLst/>
            <a:gdLst/>
            <a:ahLst/>
            <a:cxnLst/>
            <a:rect l="l" t="t" r="r" b="b"/>
            <a:pathLst>
              <a:path w="3048000" h="2394065">
                <a:moveTo>
                  <a:pt x="0" y="0"/>
                </a:moveTo>
                <a:lnTo>
                  <a:pt x="3048000" y="0"/>
                </a:lnTo>
                <a:lnTo>
                  <a:pt x="3048000" y="2394065"/>
                </a:lnTo>
                <a:lnTo>
                  <a:pt x="0" y="239406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 name="Freeform 6"/>
          <p:cNvSpPr/>
          <p:nvPr/>
        </p:nvSpPr>
        <p:spPr>
          <a:xfrm>
            <a:off x="14648614" y="6313957"/>
            <a:ext cx="2443621" cy="3137877"/>
          </a:xfrm>
          <a:custGeom>
            <a:avLst/>
            <a:gdLst/>
            <a:ahLst/>
            <a:cxnLst/>
            <a:rect l="l" t="t" r="r" b="b"/>
            <a:pathLst>
              <a:path w="2443621" h="3137877">
                <a:moveTo>
                  <a:pt x="0" y="0"/>
                </a:moveTo>
                <a:lnTo>
                  <a:pt x="2443621" y="0"/>
                </a:lnTo>
                <a:lnTo>
                  <a:pt x="2443621" y="3137877"/>
                </a:lnTo>
                <a:lnTo>
                  <a:pt x="0" y="3137877"/>
                </a:lnTo>
                <a:lnTo>
                  <a:pt x="0" y="0"/>
                </a:lnTo>
                <a:close/>
              </a:path>
            </a:pathLst>
          </a:custGeom>
          <a:blipFill>
            <a:blip r:embed="rId5"/>
            <a:stretch>
              <a:fillRect/>
            </a:stretch>
          </a:blipFill>
        </p:spPr>
        <p:txBody>
          <a:bodyPr/>
          <a:lstStyle/>
          <a:p>
            <a:endParaRPr lang="en-GB"/>
          </a:p>
        </p:txBody>
      </p:sp>
      <p:sp>
        <p:nvSpPr>
          <p:cNvPr id="7" name="Freeform 7"/>
          <p:cNvSpPr/>
          <p:nvPr/>
        </p:nvSpPr>
        <p:spPr>
          <a:xfrm rot="213096">
            <a:off x="1865672" y="7156991"/>
            <a:ext cx="2163467" cy="2221788"/>
          </a:xfrm>
          <a:custGeom>
            <a:avLst/>
            <a:gdLst/>
            <a:ahLst/>
            <a:cxnLst/>
            <a:rect l="l" t="t" r="r" b="b"/>
            <a:pathLst>
              <a:path w="2163467" h="2221788">
                <a:moveTo>
                  <a:pt x="0" y="0"/>
                </a:moveTo>
                <a:lnTo>
                  <a:pt x="2163467" y="0"/>
                </a:lnTo>
                <a:lnTo>
                  <a:pt x="2163467" y="2221789"/>
                </a:lnTo>
                <a:lnTo>
                  <a:pt x="0" y="222178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8" name="TextBox 8"/>
          <p:cNvSpPr txBox="1"/>
          <p:nvPr/>
        </p:nvSpPr>
        <p:spPr>
          <a:xfrm>
            <a:off x="1911568" y="1796536"/>
            <a:ext cx="14464864" cy="2026803"/>
          </a:xfrm>
          <a:prstGeom prst="rect">
            <a:avLst/>
          </a:prstGeom>
        </p:spPr>
        <p:txBody>
          <a:bodyPr lIns="0" tIns="0" rIns="0" bIns="0" rtlCol="0" anchor="t">
            <a:spAutoFit/>
          </a:bodyPr>
          <a:lstStyle/>
          <a:p>
            <a:pPr algn="ctr">
              <a:lnSpc>
                <a:spcPts val="12491"/>
              </a:lnSpc>
            </a:pPr>
            <a:r>
              <a:rPr lang="en-US" sz="13727" b="1" spc="-617">
                <a:solidFill>
                  <a:srgbClr val="FFFFFF"/>
                </a:solidFill>
                <a:latin typeface="Gaegu Bold"/>
                <a:ea typeface="Gaegu Bold"/>
                <a:cs typeface="Gaegu Bold"/>
                <a:sym typeface="Gaegu Bold"/>
              </a:rPr>
              <a:t>WHAT ARE ORGANS?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2789</Words>
  <Application>Microsoft Macintosh PowerPoint</Application>
  <PresentationFormat>Custom</PresentationFormat>
  <Paragraphs>269</Paragraphs>
  <Slides>28</Slides>
  <Notes>20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28</vt:i4>
      </vt:variant>
    </vt:vector>
  </HeadingPairs>
  <TitlesOfParts>
    <vt:vector size="42" baseType="lpstr">
      <vt:lpstr>Canva Sans Bold</vt:lpstr>
      <vt:lpstr>Lato Italics</vt:lpstr>
      <vt:lpstr>Roboto Bold</vt:lpstr>
      <vt:lpstr>Lato Bold</vt:lpstr>
      <vt:lpstr>Calibri</vt:lpstr>
      <vt:lpstr>Gulfs Display</vt:lpstr>
      <vt:lpstr>Roboto Bold Italics</vt:lpstr>
      <vt:lpstr>Canva Sans</vt:lpstr>
      <vt:lpstr>Arial</vt:lpstr>
      <vt:lpstr>DM Sans</vt:lpstr>
      <vt:lpstr>Peace Sans</vt:lpstr>
      <vt:lpstr>Gaegu Bold</vt:lpstr>
      <vt:lpstr>Lato Heavy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Cells, Tissues, Organs and Animal-Free Innovation for Schools</dc:title>
  <cp:lastModifiedBy>Savita Nutan</cp:lastModifiedBy>
  <cp:revision>2</cp:revision>
  <dcterms:created xsi:type="dcterms:W3CDTF">2006-08-16T00:00:00Z</dcterms:created>
  <dcterms:modified xsi:type="dcterms:W3CDTF">2025-09-21T16:51:25Z</dcterms:modified>
  <dc:identifier>DAGzoAnfS0s</dc:identifier>
</cp:coreProperties>
</file>